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98" r:id="rId3"/>
    <p:sldId id="300" r:id="rId4"/>
    <p:sldId id="304" r:id="rId5"/>
    <p:sldId id="306" r:id="rId6"/>
    <p:sldId id="305" r:id="rId7"/>
    <p:sldId id="308" r:id="rId8"/>
    <p:sldId id="324" r:id="rId9"/>
    <p:sldId id="309" r:id="rId10"/>
    <p:sldId id="310" r:id="rId11"/>
    <p:sldId id="311" r:id="rId12"/>
    <p:sldId id="312" r:id="rId13"/>
    <p:sldId id="313" r:id="rId14"/>
    <p:sldId id="314" r:id="rId15"/>
    <p:sldId id="303" r:id="rId16"/>
    <p:sldId id="307" r:id="rId17"/>
    <p:sldId id="322" r:id="rId18"/>
    <p:sldId id="315" r:id="rId19"/>
    <p:sldId id="323" r:id="rId20"/>
    <p:sldId id="325" r:id="rId21"/>
    <p:sldId id="326" r:id="rId22"/>
    <p:sldId id="317" r:id="rId23"/>
    <p:sldId id="318" r:id="rId24"/>
    <p:sldId id="319" r:id="rId25"/>
    <p:sldId id="320" r:id="rId26"/>
    <p:sldId id="321" r:id="rId27"/>
    <p:sldId id="327" r:id="rId28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22"/>
    <p:restoredTop sz="94637"/>
  </p:normalViewPr>
  <p:slideViewPr>
    <p:cSldViewPr snapToGrid="0" snapToObjects="1">
      <p:cViewPr varScale="1">
        <p:scale>
          <a:sx n="115" d="100"/>
          <a:sy n="115" d="100"/>
        </p:scale>
        <p:origin x="32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54FB9-D388-B94B-9282-6B0303197D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BAB007-EB4F-C94A-9787-62D5C019C3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DAEB54-43C7-3B4C-8DC0-2636CC45D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08.07.2019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DBE148-5D63-A143-B2DA-E626DA1C9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527FEB-33EB-DF48-8315-3620422BF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46860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14E5A-8D03-D142-A959-DDE814139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67F576-282C-D34A-8C18-1CFC086616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7450B6-5E6B-1043-87EE-51891C104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08.07.2019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4BD06E-7082-E14A-B4D3-D4EA7C4C9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EFBD4D-D96E-2944-AEAA-EF8650603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5486647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FCF176-70E6-D046-908D-587C72E28D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71E8F5-334D-F04A-8956-CDE3E3EBF5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9FF01D-E458-EC4F-94F8-3E6FDA50F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08.07.2019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354319-E877-6E43-8B78-8E1F2EA17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5A31A-19B6-0C4D-8307-0DF77BBA8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7958724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05462-6244-EB48-836A-EF8C9FDB5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9D2761-B6B5-C940-81A0-6B5048E158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A8093E-B510-BE44-B422-461915D2E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08.07.2019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E32296-F83C-D84D-BAD9-CE8F7F1EC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B86561-3652-9742-BD08-BD20AB862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178184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724B8-187A-7B46-8794-944D2978C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170952-5F7E-354A-8339-0EFB48355E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9B023-7CB9-A14E-A09C-324E2589A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08.07.2019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C1244C-73E0-6C4B-810B-E4F9031EE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0C2F77-0D85-8C47-AEA1-64B72CC61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68418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E89CE-BAF9-AC49-B932-8E16A1636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FFA155-4774-2A4B-A756-216A235502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EB84F8-F574-9A40-8701-2CC5DCFEB4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0FC373-0B6E-8649-9F28-8E6E68FC5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08.07.2019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8CA17C-EF35-6947-873F-9229ADDC41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30BF55-8D0C-344F-9A8E-C1C2A11AB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906439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BE3D8-4E4A-194D-83E8-156536848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924D48-4615-3144-8DD4-1C06B618C1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20ACAE-F745-9A46-932C-FBD2DCE820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0E4C8E-EF6E-0A43-9053-4659B5C6DE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33B74D-7AFB-CB4D-9C09-FFBC02ECB3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294975-318E-2F45-81BA-73A569572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08.07.2019</a:t>
            </a:fld>
            <a:endParaRPr lang="pl-P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FDE0AB2-3A86-3D4A-A377-4AF875F71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0047D5-41D5-6A44-9A2A-3B4835F8F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09656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54165-534B-C244-8355-CCE398493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AFD59A-1D30-854F-942E-DDC2DC3C8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08.07.2019</a:t>
            </a:fld>
            <a:endParaRPr lang="pl-P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0641E8-AF07-EB41-A86B-D1C238524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E45EF6-ECC6-DE49-849A-BE0A81A0E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899623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A120F-3C4A-7149-8891-94456C4CA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08.07.2019</a:t>
            </a:fld>
            <a:endParaRPr lang="pl-P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A27BA6-8C6F-7E4D-B6FE-0C4517747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3A9AA0-151E-304E-8F57-0F682405D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18973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F6EC8-6114-A340-A9F2-BE1A0D48E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8065F8-65CB-6C43-9B16-24FAFFCB83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589233-3739-9649-B6F6-D6888132E0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F7FB6A-E895-C14C-987C-3D9077483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08.07.2019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4D5775-17F0-3948-AF72-8867C6297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80BAD1-EE32-4446-9428-4628960D9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46960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5A2A2-D98F-E94C-BD4E-32BD254E7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BC2D649-6B37-5D4E-928E-AAB114F1E1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9F7535-FBA0-CE45-BE32-36FC3612A3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84CBE1-8C0B-2842-ABCC-AFB803432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08.07.2019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215E85-1B09-534E-BBA8-8A86776C4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A6F45A-B091-BA4C-AEBC-910C37686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777457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CC6537-4C2A-2E4A-9642-E512E4DAA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65C909-FCE4-3047-A757-A2002D5636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DA62FF-791D-1B46-BC17-B31452A0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0C2FE5-8FB8-574D-A4C9-32472DC451E0}" type="datetimeFigureOut">
              <a:rPr lang="pl-PL" smtClean="0"/>
              <a:t>08.07.2019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303477-EAF7-0D4B-86E7-3F58ADF4A8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0D77A3-AFA3-684B-84AC-02751A2005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203331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kafka.apache.org/intro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kafka.apache.org/intro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kafka.apache.org/intro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kafka.apache.org/documentation.html#producerapi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kafka.apache.org/documentation.html#consumerapi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kafka.apache.org/documentation/streams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kafka.apache.org/documentation.html#connect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kafka.apache.org/intro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C0B27210-D0CA-4654-B3E3-9ABB4F178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6628" y="1783959"/>
            <a:ext cx="4645250" cy="2889114"/>
          </a:xfrm>
        </p:spPr>
        <p:txBody>
          <a:bodyPr anchor="b">
            <a:normAutofit/>
          </a:bodyPr>
          <a:lstStyle/>
          <a:p>
            <a:pPr algn="l"/>
            <a:r>
              <a:rPr lang="pl-PL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Apache Kafka Basics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F10958-9D40-B04B-8C45-DF1EEF3A40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46627" y="4750893"/>
            <a:ext cx="4645250" cy="1147863"/>
          </a:xfrm>
        </p:spPr>
        <p:txBody>
          <a:bodyPr anchor="t">
            <a:normAutofit/>
          </a:bodyPr>
          <a:lstStyle/>
          <a:p>
            <a:pPr algn="l"/>
            <a:r>
              <a:rPr lang="pl-PL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Mateusz Dymiński</a:t>
            </a: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70B66945-4967-4040-926D-DCA44313C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24154" cy="685800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0EEE7C0-AC60-9042-AA5B-3ADA70EE50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382" y="720993"/>
            <a:ext cx="4047843" cy="4047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0054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61870"/>
          </a:xfrm>
        </p:spPr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Partition</a:t>
            </a:r>
            <a:r>
              <a:rPr lang="pl-PL" dirty="0">
                <a:solidFill>
                  <a:schemeClr val="bg1"/>
                </a:solidFill>
              </a:rPr>
              <a:t> Offset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37424"/>
            <a:ext cx="10515600" cy="5039539"/>
          </a:xfrm>
        </p:spPr>
        <p:txBody>
          <a:bodyPr>
            <a:normAutofit/>
          </a:bodyPr>
          <a:lstStyle/>
          <a:p>
            <a:r>
              <a:rPr lang="pl-PL" dirty="0" err="1">
                <a:solidFill>
                  <a:schemeClr val="bg1"/>
                </a:solidFill>
              </a:rPr>
              <a:t>Each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partitioned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message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has</a:t>
            </a:r>
            <a:r>
              <a:rPr lang="pl-PL" dirty="0">
                <a:solidFill>
                  <a:schemeClr val="bg1"/>
                </a:solidFill>
              </a:rPr>
              <a:t> a </a:t>
            </a:r>
            <a:r>
              <a:rPr lang="pl-PL" dirty="0" err="1">
                <a:solidFill>
                  <a:schemeClr val="bg1"/>
                </a:solidFill>
              </a:rPr>
              <a:t>unique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sequence</a:t>
            </a:r>
            <a:r>
              <a:rPr lang="pl-PL" dirty="0">
                <a:solidFill>
                  <a:schemeClr val="bg1"/>
                </a:solidFill>
              </a:rPr>
              <a:t> ID </a:t>
            </a:r>
            <a:r>
              <a:rPr lang="pl-PL" dirty="0" err="1">
                <a:solidFill>
                  <a:schemeClr val="bg1"/>
                </a:solidFill>
              </a:rPr>
              <a:t>called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an</a:t>
            </a:r>
            <a:r>
              <a:rPr lang="pl-PL" dirty="0">
                <a:solidFill>
                  <a:schemeClr val="bg1"/>
                </a:solidFill>
              </a:rPr>
              <a:t> offset.</a:t>
            </a:r>
          </a:p>
          <a:p>
            <a:r>
              <a:rPr lang="pl-PL" dirty="0">
                <a:solidFill>
                  <a:schemeClr val="bg1"/>
                </a:solidFill>
              </a:rPr>
              <a:t>Offset </a:t>
            </a:r>
            <a:r>
              <a:rPr lang="pl-PL" dirty="0" err="1">
                <a:solidFill>
                  <a:schemeClr val="bg1"/>
                </a:solidFill>
              </a:rPr>
              <a:t>is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unique</a:t>
            </a:r>
            <a:r>
              <a:rPr lang="pl-PL" dirty="0">
                <a:solidFill>
                  <a:schemeClr val="bg1"/>
                </a:solidFill>
              </a:rPr>
              <a:t> per </a:t>
            </a:r>
            <a:r>
              <a:rPr lang="pl-PL" dirty="0" err="1">
                <a:solidFill>
                  <a:schemeClr val="bg1"/>
                </a:solidFill>
              </a:rPr>
              <a:t>partition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only</a:t>
            </a:r>
            <a:endParaRPr lang="pl-PL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pl-PL" sz="2800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BDD14E0-DDE7-0240-B084-8F72735AC1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4052" y="2262245"/>
            <a:ext cx="6703896" cy="407267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585A986-4D5A-8E4B-9306-C33E3726998A}"/>
              </a:ext>
            </a:extLst>
          </p:cNvPr>
          <p:cNvSpPr txBox="1"/>
          <p:nvPr/>
        </p:nvSpPr>
        <p:spPr>
          <a:xfrm>
            <a:off x="2744052" y="6492875"/>
            <a:ext cx="3800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Source: </a:t>
            </a:r>
            <a:r>
              <a:rPr lang="pl-PL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https://kafka.apache.org/intro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75372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Replicas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b="1" dirty="0" err="1">
                <a:solidFill>
                  <a:schemeClr val="bg1"/>
                </a:solidFill>
              </a:rPr>
              <a:t>Replica</a:t>
            </a:r>
            <a:r>
              <a:rPr lang="pl-PL" dirty="0">
                <a:solidFill>
                  <a:schemeClr val="bg1"/>
                </a:solidFill>
              </a:rPr>
              <a:t> </a:t>
            </a:r>
            <a:r>
              <a:rPr lang="pl-PL" dirty="0" err="1">
                <a:solidFill>
                  <a:schemeClr val="bg1"/>
                </a:solidFill>
              </a:rPr>
              <a:t>is</a:t>
            </a:r>
            <a:r>
              <a:rPr lang="pl-PL" dirty="0">
                <a:solidFill>
                  <a:schemeClr val="bg1"/>
                </a:solidFill>
              </a:rPr>
              <a:t> a backup of a </a:t>
            </a:r>
            <a:r>
              <a:rPr lang="pl-PL" dirty="0" err="1">
                <a:solidFill>
                  <a:schemeClr val="bg1"/>
                </a:solidFill>
              </a:rPr>
              <a:t>partition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>
                <a:solidFill>
                  <a:schemeClr val="bg1"/>
                </a:solidFill>
              </a:rPr>
              <a:t>Replication </a:t>
            </a:r>
            <a:r>
              <a:rPr lang="pl-PL" dirty="0" err="1">
                <a:solidFill>
                  <a:schemeClr val="bg1"/>
                </a:solidFill>
              </a:rPr>
              <a:t>factor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tells</a:t>
            </a:r>
            <a:r>
              <a:rPr lang="pl-PL" dirty="0">
                <a:solidFill>
                  <a:schemeClr val="bg1"/>
                </a:solidFill>
              </a:rPr>
              <a:t> the </a:t>
            </a:r>
            <a:r>
              <a:rPr lang="pl-PL" dirty="0" err="1">
                <a:solidFill>
                  <a:schemeClr val="bg1"/>
                </a:solidFill>
              </a:rPr>
              <a:t>cluster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how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many</a:t>
            </a:r>
            <a:r>
              <a:rPr lang="pl-PL" dirty="0">
                <a:solidFill>
                  <a:schemeClr val="bg1"/>
                </a:solidFill>
              </a:rPr>
              <a:t> of </a:t>
            </a:r>
            <a:r>
              <a:rPr lang="pl-PL" dirty="0" err="1">
                <a:solidFill>
                  <a:schemeClr val="bg1"/>
                </a:solidFill>
              </a:rPr>
              <a:t>identical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replicas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should</a:t>
            </a:r>
            <a:r>
              <a:rPr lang="pl-PL" dirty="0">
                <a:solidFill>
                  <a:schemeClr val="bg1"/>
                </a:solidFill>
              </a:rPr>
              <a:t> be </a:t>
            </a:r>
            <a:r>
              <a:rPr lang="pl-PL" dirty="0" err="1">
                <a:solidFill>
                  <a:schemeClr val="bg1"/>
                </a:solidFill>
              </a:rPr>
              <a:t>created</a:t>
            </a:r>
            <a:r>
              <a:rPr lang="pl-PL" dirty="0">
                <a:solidFill>
                  <a:schemeClr val="bg1"/>
                </a:solidFill>
              </a:rPr>
              <a:t> on the </a:t>
            </a:r>
            <a:r>
              <a:rPr lang="pl-PL" dirty="0" err="1">
                <a:solidFill>
                  <a:schemeClr val="bg1"/>
                </a:solidFill>
              </a:rPr>
              <a:t>cluster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 err="1">
                <a:solidFill>
                  <a:schemeClr val="bg1"/>
                </a:solidFill>
              </a:rPr>
              <a:t>Replicas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never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used</a:t>
            </a:r>
            <a:r>
              <a:rPr lang="pl-PL" dirty="0">
                <a:solidFill>
                  <a:schemeClr val="bg1"/>
                </a:solidFill>
              </a:rPr>
              <a:t> to </a:t>
            </a:r>
            <a:r>
              <a:rPr lang="pl-PL" dirty="0" err="1">
                <a:solidFill>
                  <a:schemeClr val="bg1"/>
                </a:solidFill>
              </a:rPr>
              <a:t>read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or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write</a:t>
            </a:r>
            <a:r>
              <a:rPr lang="pl-PL" dirty="0">
                <a:solidFill>
                  <a:schemeClr val="bg1"/>
                </a:solidFill>
              </a:rPr>
              <a:t> data. </a:t>
            </a:r>
          </a:p>
          <a:p>
            <a:r>
              <a:rPr lang="pl-PL" dirty="0" err="1">
                <a:solidFill>
                  <a:schemeClr val="bg1"/>
                </a:solidFill>
              </a:rPr>
              <a:t>They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used</a:t>
            </a:r>
            <a:r>
              <a:rPr lang="pl-PL" dirty="0">
                <a:solidFill>
                  <a:schemeClr val="bg1"/>
                </a:solidFill>
              </a:rPr>
              <a:t> to </a:t>
            </a:r>
            <a:r>
              <a:rPr lang="pl-PL" dirty="0" err="1">
                <a:solidFill>
                  <a:schemeClr val="bg1"/>
                </a:solidFill>
              </a:rPr>
              <a:t>prevent</a:t>
            </a:r>
            <a:r>
              <a:rPr lang="pl-PL" dirty="0">
                <a:solidFill>
                  <a:schemeClr val="bg1"/>
                </a:solidFill>
              </a:rPr>
              <a:t> data </a:t>
            </a:r>
            <a:r>
              <a:rPr lang="pl-PL" dirty="0" err="1">
                <a:solidFill>
                  <a:schemeClr val="bg1"/>
                </a:solidFill>
              </a:rPr>
              <a:t>loss</a:t>
            </a:r>
            <a:r>
              <a:rPr lang="pl-PL" dirty="0">
                <a:solidFill>
                  <a:schemeClr val="bg1"/>
                </a:solidFill>
              </a:rPr>
              <a:t>.</a:t>
            </a:r>
          </a:p>
          <a:p>
            <a:r>
              <a:rPr lang="pl-PL" dirty="0" err="1">
                <a:solidFill>
                  <a:schemeClr val="bg1"/>
                </a:solidFill>
              </a:rPr>
              <a:t>There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can</a:t>
            </a:r>
            <a:r>
              <a:rPr lang="pl-PL" dirty="0">
                <a:solidFill>
                  <a:schemeClr val="bg1"/>
                </a:solidFill>
              </a:rPr>
              <a:t> be one </a:t>
            </a:r>
            <a:r>
              <a:rPr lang="pl-PL" dirty="0" err="1">
                <a:solidFill>
                  <a:schemeClr val="bg1"/>
                </a:solidFill>
              </a:rPr>
              <a:t>or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many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replicas</a:t>
            </a:r>
            <a:r>
              <a:rPr lang="pl-PL" dirty="0">
                <a:solidFill>
                  <a:schemeClr val="bg1"/>
                </a:solidFill>
              </a:rPr>
              <a:t> of a </a:t>
            </a:r>
            <a:r>
              <a:rPr lang="pl-PL" dirty="0" err="1">
                <a:solidFill>
                  <a:schemeClr val="bg1"/>
                </a:solidFill>
              </a:rPr>
              <a:t>partition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>
                <a:solidFill>
                  <a:schemeClr val="bg1"/>
                </a:solidFill>
              </a:rPr>
              <a:t>One </a:t>
            </a:r>
            <a:r>
              <a:rPr lang="pl-PL" b="1" dirty="0">
                <a:solidFill>
                  <a:schemeClr val="bg1"/>
                </a:solidFill>
              </a:rPr>
              <a:t>leader</a:t>
            </a:r>
            <a:r>
              <a:rPr lang="pl-PL" dirty="0">
                <a:solidFill>
                  <a:schemeClr val="bg1"/>
                </a:solidFill>
              </a:rPr>
              <a:t> and </a:t>
            </a:r>
            <a:r>
              <a:rPr lang="pl-PL" dirty="0" err="1">
                <a:solidFill>
                  <a:schemeClr val="bg1"/>
                </a:solidFill>
              </a:rPr>
              <a:t>many</a:t>
            </a:r>
            <a:r>
              <a:rPr lang="pl-PL" dirty="0">
                <a:solidFill>
                  <a:schemeClr val="bg1"/>
                </a:solidFill>
              </a:rPr>
              <a:t> </a:t>
            </a:r>
            <a:r>
              <a:rPr lang="pl-PL" b="1" dirty="0" err="1">
                <a:solidFill>
                  <a:schemeClr val="bg1"/>
                </a:solidFill>
              </a:rPr>
              <a:t>followers</a:t>
            </a:r>
            <a:endParaRPr lang="pl-PL" b="1" dirty="0">
              <a:solidFill>
                <a:schemeClr val="bg1"/>
              </a:solidFill>
            </a:endParaRPr>
          </a:p>
          <a:p>
            <a:r>
              <a:rPr lang="pl-PL" b="1" dirty="0">
                <a:solidFill>
                  <a:schemeClr val="bg1"/>
                </a:solidFill>
              </a:rPr>
              <a:t>In-</a:t>
            </a:r>
            <a:r>
              <a:rPr lang="pl-PL" b="1" dirty="0" err="1">
                <a:solidFill>
                  <a:schemeClr val="bg1"/>
                </a:solidFill>
              </a:rPr>
              <a:t>Sync</a:t>
            </a:r>
            <a:r>
              <a:rPr lang="pl-PL" b="1" dirty="0">
                <a:solidFill>
                  <a:schemeClr val="bg1"/>
                </a:solidFill>
              </a:rPr>
              <a:t> </a:t>
            </a:r>
            <a:r>
              <a:rPr lang="pl-PL" b="1" dirty="0" err="1">
                <a:solidFill>
                  <a:schemeClr val="bg1"/>
                </a:solidFill>
              </a:rPr>
              <a:t>Replica</a:t>
            </a:r>
            <a:r>
              <a:rPr lang="pl-PL" dirty="0">
                <a:solidFill>
                  <a:schemeClr val="bg1"/>
                </a:solidFill>
              </a:rPr>
              <a:t> </a:t>
            </a:r>
            <a:r>
              <a:rPr lang="pl-PL" dirty="0" err="1">
                <a:solidFill>
                  <a:schemeClr val="bg1"/>
                </a:solidFill>
              </a:rPr>
              <a:t>is</a:t>
            </a:r>
            <a:r>
              <a:rPr lang="pl-PL" dirty="0">
                <a:solidFill>
                  <a:schemeClr val="bg1"/>
                </a:solidFill>
              </a:rPr>
              <a:t> a </a:t>
            </a:r>
            <a:r>
              <a:rPr lang="pl-PL" dirty="0" err="1">
                <a:solidFill>
                  <a:schemeClr val="bg1"/>
                </a:solidFill>
              </a:rPr>
              <a:t>replica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that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has</a:t>
            </a:r>
            <a:r>
              <a:rPr lang="pl-PL" dirty="0">
                <a:solidFill>
                  <a:schemeClr val="bg1"/>
                </a:solidFill>
              </a:rPr>
              <a:t> </a:t>
            </a:r>
            <a:r>
              <a:rPr lang="pl-PL" i="1" dirty="0" err="1">
                <a:solidFill>
                  <a:schemeClr val="bg1"/>
                </a:solidFill>
              </a:rPr>
              <a:t>enough</a:t>
            </a:r>
            <a:r>
              <a:rPr lang="pl-PL" dirty="0">
                <a:solidFill>
                  <a:schemeClr val="bg1"/>
                </a:solidFill>
              </a:rPr>
              <a:t> </a:t>
            </a:r>
            <a:r>
              <a:rPr lang="pl-PL" dirty="0" err="1">
                <a:solidFill>
                  <a:schemeClr val="bg1"/>
                </a:solidFill>
              </a:rPr>
              <a:t>records</a:t>
            </a:r>
            <a:r>
              <a:rPr lang="pl-PL" dirty="0">
                <a:solidFill>
                  <a:schemeClr val="bg1"/>
                </a:solidFill>
              </a:rPr>
              <a:t> to be </a:t>
            </a:r>
            <a:r>
              <a:rPr lang="pl-PL" dirty="0" err="1">
                <a:solidFill>
                  <a:schemeClr val="bg1"/>
                </a:solidFill>
              </a:rPr>
              <a:t>considered</a:t>
            </a:r>
            <a:r>
              <a:rPr lang="pl-PL" dirty="0">
                <a:solidFill>
                  <a:schemeClr val="bg1"/>
                </a:solidFill>
              </a:rPr>
              <a:t> in </a:t>
            </a:r>
            <a:r>
              <a:rPr lang="pl-PL" b="1" dirty="0" err="1">
                <a:solidFill>
                  <a:schemeClr val="bg1"/>
                </a:solidFill>
              </a:rPr>
              <a:t>partition</a:t>
            </a:r>
            <a:r>
              <a:rPr lang="pl-PL" b="1" dirty="0">
                <a:solidFill>
                  <a:schemeClr val="bg1"/>
                </a:solidFill>
              </a:rPr>
              <a:t> leader </a:t>
            </a:r>
            <a:r>
              <a:rPr lang="pl-PL" b="1" dirty="0" err="1">
                <a:solidFill>
                  <a:schemeClr val="bg1"/>
                </a:solidFill>
              </a:rPr>
              <a:t>election</a:t>
            </a:r>
            <a:endParaRPr lang="pl-PL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65399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Brokers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Kafka Broker </a:t>
            </a:r>
            <a:r>
              <a:rPr lang="pl-PL" dirty="0" err="1">
                <a:solidFill>
                  <a:schemeClr val="bg1"/>
                </a:solidFill>
              </a:rPr>
              <a:t>is</a:t>
            </a:r>
            <a:r>
              <a:rPr lang="pl-PL" dirty="0">
                <a:solidFill>
                  <a:schemeClr val="bg1"/>
                </a:solidFill>
              </a:rPr>
              <a:t> a Kafka </a:t>
            </a:r>
            <a:r>
              <a:rPr lang="pl-PL" dirty="0" err="1">
                <a:solidFill>
                  <a:schemeClr val="bg1"/>
                </a:solidFill>
              </a:rPr>
              <a:t>server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that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manages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records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 err="1">
                <a:solidFill>
                  <a:schemeClr val="bg1"/>
                </a:solidFill>
              </a:rPr>
              <a:t>Receives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messages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 err="1">
                <a:solidFill>
                  <a:schemeClr val="bg1"/>
                </a:solidFill>
              </a:rPr>
              <a:t>Assigns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offsets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 err="1">
                <a:solidFill>
                  <a:schemeClr val="bg1"/>
                </a:solidFill>
              </a:rPr>
              <a:t>Commits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messages</a:t>
            </a:r>
            <a:r>
              <a:rPr lang="pl-PL" dirty="0">
                <a:solidFill>
                  <a:schemeClr val="bg1"/>
                </a:solidFill>
              </a:rPr>
              <a:t> to </a:t>
            </a:r>
            <a:r>
              <a:rPr lang="pl-PL" dirty="0" err="1">
                <a:solidFill>
                  <a:schemeClr val="bg1"/>
                </a:solidFill>
              </a:rPr>
              <a:t>storage</a:t>
            </a:r>
            <a:r>
              <a:rPr lang="pl-PL" dirty="0">
                <a:solidFill>
                  <a:schemeClr val="bg1"/>
                </a:solidFill>
              </a:rPr>
              <a:t> on </a:t>
            </a:r>
            <a:r>
              <a:rPr lang="pl-PL" dirty="0" err="1">
                <a:solidFill>
                  <a:schemeClr val="bg1"/>
                </a:solidFill>
              </a:rPr>
              <a:t>disk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 err="1">
                <a:solidFill>
                  <a:schemeClr val="bg1"/>
                </a:solidFill>
              </a:rPr>
              <a:t>Each</a:t>
            </a:r>
            <a:r>
              <a:rPr lang="pl-PL" dirty="0">
                <a:solidFill>
                  <a:schemeClr val="bg1"/>
                </a:solidFill>
              </a:rPr>
              <a:t> broker </a:t>
            </a:r>
            <a:r>
              <a:rPr lang="pl-PL" dirty="0" err="1">
                <a:solidFill>
                  <a:schemeClr val="bg1"/>
                </a:solidFill>
              </a:rPr>
              <a:t>may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have</a:t>
            </a:r>
            <a:r>
              <a:rPr lang="pl-PL" dirty="0">
                <a:solidFill>
                  <a:schemeClr val="bg1"/>
                </a:solidFill>
              </a:rPr>
              <a:t> zero </a:t>
            </a:r>
            <a:r>
              <a:rPr lang="pl-PL" dirty="0" err="1">
                <a:solidFill>
                  <a:schemeClr val="bg1"/>
                </a:solidFill>
              </a:rPr>
              <a:t>or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more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partitions</a:t>
            </a:r>
            <a:r>
              <a:rPr lang="pl-PL" dirty="0">
                <a:solidFill>
                  <a:schemeClr val="bg1"/>
                </a:solidFill>
              </a:rPr>
              <a:t> per </a:t>
            </a:r>
            <a:r>
              <a:rPr lang="pl-PL" dirty="0" err="1">
                <a:solidFill>
                  <a:schemeClr val="bg1"/>
                </a:solidFill>
              </a:rPr>
              <a:t>topic</a:t>
            </a:r>
            <a:r>
              <a:rPr lang="pl-PL" dirty="0">
                <a:solidFill>
                  <a:schemeClr val="bg1"/>
                </a:solidFill>
              </a:rPr>
              <a:t>. </a:t>
            </a:r>
            <a:endParaRPr lang="pl-PL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04664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Cluster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 err="1">
                <a:solidFill>
                  <a:schemeClr val="bg1"/>
                </a:solidFill>
              </a:rPr>
              <a:t>When</a:t>
            </a:r>
            <a:r>
              <a:rPr lang="pl-PL" dirty="0">
                <a:solidFill>
                  <a:schemeClr val="bg1"/>
                </a:solidFill>
              </a:rPr>
              <a:t> Kafka </a:t>
            </a:r>
            <a:r>
              <a:rPr lang="pl-PL" dirty="0" err="1">
                <a:solidFill>
                  <a:schemeClr val="bg1"/>
                </a:solidFill>
              </a:rPr>
              <a:t>has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more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than</a:t>
            </a:r>
            <a:r>
              <a:rPr lang="pl-PL" dirty="0">
                <a:solidFill>
                  <a:schemeClr val="bg1"/>
                </a:solidFill>
              </a:rPr>
              <a:t> one broker, </a:t>
            </a:r>
            <a:r>
              <a:rPr lang="pl-PL" dirty="0" err="1">
                <a:solidFill>
                  <a:schemeClr val="bg1"/>
                </a:solidFill>
              </a:rPr>
              <a:t>it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is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called</a:t>
            </a:r>
            <a:r>
              <a:rPr lang="pl-PL" dirty="0">
                <a:solidFill>
                  <a:schemeClr val="bg1"/>
                </a:solidFill>
              </a:rPr>
              <a:t> a Kafka </a:t>
            </a:r>
            <a:r>
              <a:rPr lang="pl-PL" dirty="0" err="1">
                <a:solidFill>
                  <a:schemeClr val="bg1"/>
                </a:solidFill>
              </a:rPr>
              <a:t>cluster</a:t>
            </a:r>
            <a:r>
              <a:rPr lang="pl-PL" dirty="0">
                <a:solidFill>
                  <a:schemeClr val="bg1"/>
                </a:solidFill>
              </a:rPr>
              <a:t>. </a:t>
            </a:r>
          </a:p>
          <a:p>
            <a:pPr marL="0" indent="0">
              <a:buNone/>
            </a:pPr>
            <a:r>
              <a:rPr lang="pl-PL" dirty="0">
                <a:solidFill>
                  <a:schemeClr val="bg1"/>
                </a:solidFill>
              </a:rPr>
              <a:t>A Kafka </a:t>
            </a:r>
            <a:r>
              <a:rPr lang="pl-PL" dirty="0" err="1">
                <a:solidFill>
                  <a:schemeClr val="bg1"/>
                </a:solidFill>
              </a:rPr>
              <a:t>cluster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can</a:t>
            </a:r>
            <a:r>
              <a:rPr lang="pl-PL" dirty="0">
                <a:solidFill>
                  <a:schemeClr val="bg1"/>
                </a:solidFill>
              </a:rPr>
              <a:t> be </a:t>
            </a:r>
            <a:r>
              <a:rPr lang="pl-PL" dirty="0" err="1">
                <a:solidFill>
                  <a:schemeClr val="bg1"/>
                </a:solidFill>
              </a:rPr>
              <a:t>expanded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without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downtime</a:t>
            </a:r>
            <a:r>
              <a:rPr lang="pl-PL" dirty="0">
                <a:solidFill>
                  <a:schemeClr val="bg1"/>
                </a:solidFill>
              </a:rPr>
              <a:t>.</a:t>
            </a:r>
            <a:endParaRPr lang="pl-PL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05150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Zookeeper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l-PL" sz="2800" dirty="0">
                <a:solidFill>
                  <a:schemeClr val="bg1"/>
                </a:solidFill>
              </a:rPr>
              <a:t>It </a:t>
            </a:r>
            <a:r>
              <a:rPr lang="pl-PL" sz="2800" dirty="0" err="1">
                <a:solidFill>
                  <a:schemeClr val="bg1"/>
                </a:solidFill>
              </a:rPr>
              <a:t>backups</a:t>
            </a:r>
            <a:r>
              <a:rPr lang="pl-PL" sz="2800" dirty="0">
                <a:solidFill>
                  <a:schemeClr val="bg1"/>
                </a:solidFill>
              </a:rPr>
              <a:t> the </a:t>
            </a:r>
            <a:r>
              <a:rPr lang="pl-PL" sz="2800" dirty="0" err="1">
                <a:solidFill>
                  <a:schemeClr val="bg1"/>
                </a:solidFill>
              </a:rPr>
              <a:t>date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critical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metadata</a:t>
            </a:r>
            <a:r>
              <a:rPr lang="pl-PL" sz="2800" dirty="0">
                <a:solidFill>
                  <a:schemeClr val="bg1"/>
                </a:solidFill>
              </a:rPr>
              <a:t> of Kafka Cluster</a:t>
            </a:r>
          </a:p>
          <a:p>
            <a:pPr marL="0" indent="0">
              <a:buNone/>
            </a:pPr>
            <a:r>
              <a:rPr lang="pl-PL" sz="2800" dirty="0" err="1">
                <a:solidFill>
                  <a:schemeClr val="bg1"/>
                </a:solidFill>
              </a:rPr>
              <a:t>Responsible</a:t>
            </a:r>
            <a:r>
              <a:rPr lang="pl-PL" sz="2800" dirty="0">
                <a:solidFill>
                  <a:schemeClr val="bg1"/>
                </a:solidFill>
              </a:rPr>
              <a:t> for </a:t>
            </a:r>
            <a:r>
              <a:rPr lang="pl-PL" sz="2800" dirty="0" err="1">
                <a:solidFill>
                  <a:schemeClr val="bg1"/>
                </a:solidFill>
              </a:rPr>
              <a:t>ellection</a:t>
            </a:r>
            <a:endParaRPr lang="pl-PL" sz="28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pl-PL" dirty="0">
                <a:solidFill>
                  <a:schemeClr val="bg1"/>
                </a:solidFill>
              </a:rPr>
              <a:t>Stores </a:t>
            </a:r>
            <a:r>
              <a:rPr lang="pl-PL" dirty="0" err="1">
                <a:solidFill>
                  <a:schemeClr val="bg1"/>
                </a:solidFill>
              </a:rPr>
              <a:t>ACLs</a:t>
            </a:r>
            <a:endParaRPr lang="pl-PL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pl-PL" sz="2800" dirty="0">
                <a:solidFill>
                  <a:schemeClr val="bg1"/>
                </a:solidFill>
              </a:rPr>
              <a:t>Stores list of </a:t>
            </a:r>
            <a:r>
              <a:rPr lang="pl-PL" sz="2800" dirty="0" err="1">
                <a:solidFill>
                  <a:schemeClr val="bg1"/>
                </a:solidFill>
              </a:rPr>
              <a:t>available</a:t>
            </a:r>
            <a:r>
              <a:rPr lang="pl-PL" sz="2800" dirty="0">
                <a:solidFill>
                  <a:schemeClr val="bg1"/>
                </a:solidFill>
              </a:rPr>
              <a:t> Kafka </a:t>
            </a:r>
            <a:r>
              <a:rPr lang="pl-PL" sz="2800" dirty="0" err="1">
                <a:solidFill>
                  <a:schemeClr val="bg1"/>
                </a:solidFill>
              </a:rPr>
              <a:t>brokers</a:t>
            </a:r>
            <a:endParaRPr lang="pl-PL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4018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63A9876-D0EC-CC4A-9E13-259D5454061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2891" r="1" b="39704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7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000" dirty="0">
                <a:solidFill>
                  <a:srgbClr val="FFFFFF"/>
                </a:solidFill>
              </a:rPr>
              <a:t>Kafka Features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62818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Multi </a:t>
            </a:r>
            <a:r>
              <a:rPr lang="pl-PL" dirty="0" err="1">
                <a:solidFill>
                  <a:schemeClr val="bg1"/>
                </a:solidFill>
              </a:rPr>
              <a:t>Tenancy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 err="1">
                <a:solidFill>
                  <a:schemeClr val="bg1"/>
                </a:solidFill>
              </a:rPr>
              <a:t>You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can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deploy</a:t>
            </a:r>
            <a:r>
              <a:rPr lang="pl-PL" dirty="0">
                <a:solidFill>
                  <a:schemeClr val="bg1"/>
                </a:solidFill>
              </a:rPr>
              <a:t> Kafka as a </a:t>
            </a:r>
            <a:r>
              <a:rPr lang="pl-PL" dirty="0" err="1">
                <a:solidFill>
                  <a:schemeClr val="bg1"/>
                </a:solidFill>
              </a:rPr>
              <a:t>multi-tenant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solution</a:t>
            </a:r>
            <a:r>
              <a:rPr lang="pl-PL" dirty="0">
                <a:solidFill>
                  <a:schemeClr val="bg1"/>
                </a:solidFill>
              </a:rPr>
              <a:t>.</a:t>
            </a:r>
          </a:p>
          <a:p>
            <a:r>
              <a:rPr lang="pl-PL" dirty="0">
                <a:solidFill>
                  <a:schemeClr val="bg1"/>
                </a:solidFill>
              </a:rPr>
              <a:t>Multi-</a:t>
            </a:r>
            <a:r>
              <a:rPr lang="pl-PL" dirty="0" err="1">
                <a:solidFill>
                  <a:schemeClr val="bg1"/>
                </a:solidFill>
              </a:rPr>
              <a:t>tenancy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is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enabled</a:t>
            </a:r>
            <a:r>
              <a:rPr lang="pl-PL" dirty="0">
                <a:solidFill>
                  <a:schemeClr val="bg1"/>
                </a:solidFill>
              </a:rPr>
              <a:t> by </a:t>
            </a:r>
            <a:r>
              <a:rPr lang="pl-PL" dirty="0" err="1">
                <a:solidFill>
                  <a:schemeClr val="bg1"/>
                </a:solidFill>
              </a:rPr>
              <a:t>configuring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which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topics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can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produce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or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consume</a:t>
            </a:r>
            <a:r>
              <a:rPr lang="pl-PL" dirty="0">
                <a:solidFill>
                  <a:schemeClr val="bg1"/>
                </a:solidFill>
              </a:rPr>
              <a:t> data</a:t>
            </a:r>
          </a:p>
          <a:p>
            <a:r>
              <a:rPr lang="pl-PL" dirty="0" err="1">
                <a:solidFill>
                  <a:schemeClr val="bg1"/>
                </a:solidFill>
              </a:rPr>
              <a:t>Support</a:t>
            </a:r>
            <a:r>
              <a:rPr lang="pl-PL" dirty="0">
                <a:solidFill>
                  <a:schemeClr val="bg1"/>
                </a:solidFill>
              </a:rPr>
              <a:t> for </a:t>
            </a:r>
            <a:r>
              <a:rPr lang="pl-PL" dirty="0" err="1">
                <a:solidFill>
                  <a:schemeClr val="bg1"/>
                </a:solidFill>
              </a:rPr>
              <a:t>quotas</a:t>
            </a:r>
            <a:r>
              <a:rPr lang="pl-PL" dirty="0">
                <a:solidFill>
                  <a:schemeClr val="bg1"/>
                </a:solidFill>
              </a:rPr>
              <a:t> - </a:t>
            </a:r>
            <a:r>
              <a:rPr lang="pl-PL" dirty="0" err="1">
                <a:solidFill>
                  <a:schemeClr val="bg1"/>
                </a:solidFill>
              </a:rPr>
              <a:t>administrators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can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define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quotas</a:t>
            </a:r>
            <a:r>
              <a:rPr lang="pl-PL" dirty="0">
                <a:solidFill>
                  <a:schemeClr val="bg1"/>
                </a:solidFill>
              </a:rPr>
              <a:t> to </a:t>
            </a:r>
            <a:r>
              <a:rPr lang="pl-PL" dirty="0" err="1">
                <a:solidFill>
                  <a:schemeClr val="bg1"/>
                </a:solidFill>
              </a:rPr>
              <a:t>control</a:t>
            </a:r>
            <a:r>
              <a:rPr lang="pl-PL" dirty="0">
                <a:solidFill>
                  <a:schemeClr val="bg1"/>
                </a:solidFill>
              </a:rPr>
              <a:t> the broker </a:t>
            </a:r>
            <a:r>
              <a:rPr lang="pl-PL" dirty="0" err="1">
                <a:solidFill>
                  <a:schemeClr val="bg1"/>
                </a:solidFill>
              </a:rPr>
              <a:t>resources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that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used</a:t>
            </a:r>
            <a:r>
              <a:rPr lang="pl-PL" dirty="0">
                <a:solidFill>
                  <a:schemeClr val="bg1"/>
                </a:solidFill>
              </a:rPr>
              <a:t> by </a:t>
            </a:r>
            <a:r>
              <a:rPr lang="pl-PL" dirty="0" err="1">
                <a:solidFill>
                  <a:schemeClr val="bg1"/>
                </a:solidFill>
              </a:rPr>
              <a:t>clients</a:t>
            </a:r>
            <a:r>
              <a:rPr lang="pl-PL" dirty="0">
                <a:solidFill>
                  <a:schemeClr val="bg1"/>
                </a:solidFill>
              </a:rPr>
              <a:t>.</a:t>
            </a:r>
            <a:endParaRPr lang="pl-PL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66639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Geo</a:t>
            </a:r>
            <a:r>
              <a:rPr lang="pl-PL" dirty="0">
                <a:solidFill>
                  <a:schemeClr val="bg1"/>
                </a:solidFill>
              </a:rPr>
              <a:t> Replication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Kafka </a:t>
            </a:r>
            <a:r>
              <a:rPr lang="pl-PL" dirty="0" err="1">
                <a:solidFill>
                  <a:schemeClr val="bg1"/>
                </a:solidFill>
              </a:rPr>
              <a:t>MirrorMaker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provides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geo-replication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support</a:t>
            </a:r>
            <a:r>
              <a:rPr lang="pl-PL" dirty="0">
                <a:solidFill>
                  <a:schemeClr val="bg1"/>
                </a:solidFill>
              </a:rPr>
              <a:t>. </a:t>
            </a:r>
          </a:p>
          <a:p>
            <a:r>
              <a:rPr lang="pl-PL" dirty="0" err="1">
                <a:solidFill>
                  <a:schemeClr val="bg1"/>
                </a:solidFill>
              </a:rPr>
              <a:t>messages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replicated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across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multiple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datacenters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or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cloud</a:t>
            </a:r>
            <a:r>
              <a:rPr lang="pl-PL" dirty="0">
                <a:solidFill>
                  <a:schemeClr val="bg1"/>
                </a:solidFill>
              </a:rPr>
              <a:t> regions</a:t>
            </a:r>
          </a:p>
          <a:p>
            <a:r>
              <a:rPr lang="pl-PL" dirty="0" err="1">
                <a:solidFill>
                  <a:schemeClr val="bg1"/>
                </a:solidFill>
              </a:rPr>
              <a:t>active</a:t>
            </a:r>
            <a:r>
              <a:rPr lang="pl-PL" dirty="0">
                <a:solidFill>
                  <a:schemeClr val="bg1"/>
                </a:solidFill>
              </a:rPr>
              <a:t>/</a:t>
            </a:r>
            <a:r>
              <a:rPr lang="pl-PL" dirty="0" err="1">
                <a:solidFill>
                  <a:schemeClr val="bg1"/>
                </a:solidFill>
              </a:rPr>
              <a:t>passive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scenarios</a:t>
            </a:r>
            <a:r>
              <a:rPr lang="pl-PL" dirty="0">
                <a:solidFill>
                  <a:schemeClr val="bg1"/>
                </a:solidFill>
              </a:rPr>
              <a:t> for backup and </a:t>
            </a:r>
            <a:r>
              <a:rPr lang="pl-PL" dirty="0" err="1">
                <a:solidFill>
                  <a:schemeClr val="bg1"/>
                </a:solidFill>
              </a:rPr>
              <a:t>recovery</a:t>
            </a:r>
            <a:r>
              <a:rPr lang="pl-PL" dirty="0">
                <a:solidFill>
                  <a:schemeClr val="bg1"/>
                </a:solidFill>
              </a:rPr>
              <a:t>; </a:t>
            </a:r>
          </a:p>
          <a:p>
            <a:r>
              <a:rPr lang="pl-PL" dirty="0" err="1">
                <a:solidFill>
                  <a:schemeClr val="bg1"/>
                </a:solidFill>
              </a:rPr>
              <a:t>active</a:t>
            </a:r>
            <a:r>
              <a:rPr lang="pl-PL" dirty="0">
                <a:solidFill>
                  <a:schemeClr val="bg1"/>
                </a:solidFill>
              </a:rPr>
              <a:t>/</a:t>
            </a:r>
            <a:r>
              <a:rPr lang="pl-PL" dirty="0" err="1">
                <a:solidFill>
                  <a:schemeClr val="bg1"/>
                </a:solidFill>
              </a:rPr>
              <a:t>active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scenarios</a:t>
            </a:r>
            <a:r>
              <a:rPr lang="pl-PL" dirty="0">
                <a:solidFill>
                  <a:schemeClr val="bg1"/>
                </a:solidFill>
              </a:rPr>
              <a:t> to place data </a:t>
            </a:r>
            <a:r>
              <a:rPr lang="pl-PL" dirty="0" err="1">
                <a:solidFill>
                  <a:schemeClr val="bg1"/>
                </a:solidFill>
              </a:rPr>
              <a:t>closer</a:t>
            </a:r>
            <a:r>
              <a:rPr lang="pl-PL" dirty="0">
                <a:solidFill>
                  <a:schemeClr val="bg1"/>
                </a:solidFill>
              </a:rPr>
              <a:t> to </a:t>
            </a:r>
            <a:r>
              <a:rPr lang="pl-PL" dirty="0" err="1">
                <a:solidFill>
                  <a:schemeClr val="bg1"/>
                </a:solidFill>
              </a:rPr>
              <a:t>your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users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87178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Guarantees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>
                <a:solidFill>
                  <a:schemeClr val="bg1"/>
                </a:solidFill>
              </a:rPr>
              <a:t>At a high-</a:t>
            </a:r>
            <a:r>
              <a:rPr lang="pl-PL" dirty="0" err="1">
                <a:solidFill>
                  <a:schemeClr val="bg1"/>
                </a:solidFill>
              </a:rPr>
              <a:t>level</a:t>
            </a:r>
            <a:r>
              <a:rPr lang="pl-PL" dirty="0">
                <a:solidFill>
                  <a:schemeClr val="bg1"/>
                </a:solidFill>
              </a:rPr>
              <a:t> Kafka </a:t>
            </a:r>
            <a:r>
              <a:rPr lang="pl-PL" dirty="0" err="1">
                <a:solidFill>
                  <a:schemeClr val="bg1"/>
                </a:solidFill>
              </a:rPr>
              <a:t>gives</a:t>
            </a:r>
            <a:r>
              <a:rPr lang="pl-PL" dirty="0">
                <a:solidFill>
                  <a:schemeClr val="bg1"/>
                </a:solidFill>
              </a:rPr>
              <a:t> the </a:t>
            </a:r>
            <a:r>
              <a:rPr lang="pl-PL" dirty="0" err="1">
                <a:solidFill>
                  <a:schemeClr val="bg1"/>
                </a:solidFill>
              </a:rPr>
              <a:t>following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guarantees</a:t>
            </a:r>
            <a:r>
              <a:rPr lang="pl-PL" dirty="0">
                <a:solidFill>
                  <a:schemeClr val="bg1"/>
                </a:solidFill>
              </a:rPr>
              <a:t>:</a:t>
            </a:r>
          </a:p>
          <a:p>
            <a:pPr marL="0" indent="0">
              <a:buNone/>
            </a:pPr>
            <a:endParaRPr lang="pl-PL" dirty="0">
              <a:solidFill>
                <a:schemeClr val="bg1"/>
              </a:solidFill>
            </a:endParaRPr>
          </a:p>
          <a:p>
            <a:pPr lvl="1"/>
            <a:r>
              <a:rPr lang="pl-PL" dirty="0" err="1">
                <a:solidFill>
                  <a:schemeClr val="bg1"/>
                </a:solidFill>
              </a:rPr>
              <a:t>Messages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sent</a:t>
            </a:r>
            <a:r>
              <a:rPr lang="pl-PL" dirty="0">
                <a:solidFill>
                  <a:schemeClr val="bg1"/>
                </a:solidFill>
              </a:rPr>
              <a:t> by a </a:t>
            </a:r>
            <a:r>
              <a:rPr lang="pl-PL" dirty="0" err="1">
                <a:solidFill>
                  <a:schemeClr val="bg1"/>
                </a:solidFill>
              </a:rPr>
              <a:t>producer</a:t>
            </a:r>
            <a:r>
              <a:rPr lang="pl-PL" dirty="0">
                <a:solidFill>
                  <a:schemeClr val="bg1"/>
                </a:solidFill>
              </a:rPr>
              <a:t> to a </a:t>
            </a:r>
            <a:r>
              <a:rPr lang="pl-PL" dirty="0" err="1">
                <a:solidFill>
                  <a:schemeClr val="bg1"/>
                </a:solidFill>
              </a:rPr>
              <a:t>particular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topic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partition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will</a:t>
            </a:r>
            <a:r>
              <a:rPr lang="pl-PL" dirty="0">
                <a:solidFill>
                  <a:schemeClr val="bg1"/>
                </a:solidFill>
              </a:rPr>
              <a:t> be </a:t>
            </a:r>
            <a:r>
              <a:rPr lang="pl-PL" dirty="0" err="1">
                <a:solidFill>
                  <a:schemeClr val="bg1"/>
                </a:solidFill>
              </a:rPr>
              <a:t>appended</a:t>
            </a:r>
            <a:r>
              <a:rPr lang="pl-PL" dirty="0">
                <a:solidFill>
                  <a:schemeClr val="bg1"/>
                </a:solidFill>
              </a:rPr>
              <a:t> in the order </a:t>
            </a:r>
            <a:r>
              <a:rPr lang="pl-PL" dirty="0" err="1">
                <a:solidFill>
                  <a:schemeClr val="bg1"/>
                </a:solidFill>
              </a:rPr>
              <a:t>they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sent</a:t>
            </a:r>
            <a:endParaRPr lang="pl-PL" dirty="0">
              <a:solidFill>
                <a:schemeClr val="bg1"/>
              </a:solidFill>
            </a:endParaRPr>
          </a:p>
          <a:p>
            <a:pPr lvl="1"/>
            <a:r>
              <a:rPr lang="pl-PL" dirty="0">
                <a:solidFill>
                  <a:schemeClr val="bg1"/>
                </a:solidFill>
              </a:rPr>
              <a:t>Consumer </a:t>
            </a:r>
            <a:r>
              <a:rPr lang="pl-PL" dirty="0" err="1">
                <a:solidFill>
                  <a:schemeClr val="bg1"/>
                </a:solidFill>
              </a:rPr>
              <a:t>sees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records</a:t>
            </a:r>
            <a:r>
              <a:rPr lang="pl-PL" dirty="0">
                <a:solidFill>
                  <a:schemeClr val="bg1"/>
                </a:solidFill>
              </a:rPr>
              <a:t> in the order </a:t>
            </a:r>
            <a:r>
              <a:rPr lang="pl-PL" dirty="0" err="1">
                <a:solidFill>
                  <a:schemeClr val="bg1"/>
                </a:solidFill>
              </a:rPr>
              <a:t>they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stored</a:t>
            </a:r>
            <a:r>
              <a:rPr lang="pl-PL" dirty="0">
                <a:solidFill>
                  <a:schemeClr val="bg1"/>
                </a:solidFill>
              </a:rPr>
              <a:t> in the log.</a:t>
            </a:r>
          </a:p>
          <a:p>
            <a:pPr lvl="1"/>
            <a:r>
              <a:rPr lang="pl-PL" dirty="0" err="1">
                <a:solidFill>
                  <a:schemeClr val="bg1"/>
                </a:solidFill>
              </a:rPr>
              <a:t>Topic</a:t>
            </a:r>
            <a:r>
              <a:rPr lang="pl-PL" dirty="0">
                <a:solidFill>
                  <a:schemeClr val="bg1"/>
                </a:solidFill>
              </a:rPr>
              <a:t> with </a:t>
            </a:r>
            <a:r>
              <a:rPr lang="pl-PL" dirty="0" err="1">
                <a:solidFill>
                  <a:schemeClr val="bg1"/>
                </a:solidFill>
              </a:rPr>
              <a:t>replication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factor</a:t>
            </a:r>
            <a:r>
              <a:rPr lang="pl-PL" dirty="0">
                <a:solidFill>
                  <a:schemeClr val="bg1"/>
                </a:solidFill>
              </a:rPr>
              <a:t> N, we </a:t>
            </a:r>
            <a:r>
              <a:rPr lang="pl-PL" dirty="0" err="1">
                <a:solidFill>
                  <a:schemeClr val="bg1"/>
                </a:solidFill>
              </a:rPr>
              <a:t>will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tolerate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up</a:t>
            </a:r>
            <a:r>
              <a:rPr lang="pl-PL" dirty="0">
                <a:solidFill>
                  <a:schemeClr val="bg1"/>
                </a:solidFill>
              </a:rPr>
              <a:t> to N-1 </a:t>
            </a:r>
            <a:r>
              <a:rPr lang="pl-PL" dirty="0" err="1">
                <a:solidFill>
                  <a:schemeClr val="bg1"/>
                </a:solidFill>
              </a:rPr>
              <a:t>server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failures</a:t>
            </a:r>
            <a:r>
              <a:rPr lang="pl-PL" dirty="0">
                <a:solidFill>
                  <a:schemeClr val="bg1"/>
                </a:solidFill>
              </a:rPr>
              <a:t>.</a:t>
            </a:r>
          </a:p>
          <a:p>
            <a:pPr marL="0" indent="0">
              <a:buNone/>
            </a:pPr>
            <a:endParaRPr lang="pl-PL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15227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Retention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>
                <a:solidFill>
                  <a:schemeClr val="bg1"/>
                </a:solidFill>
              </a:rPr>
              <a:t>The </a:t>
            </a:r>
            <a:r>
              <a:rPr lang="pl-PL" dirty="0" err="1">
                <a:solidFill>
                  <a:schemeClr val="bg1"/>
                </a:solidFill>
              </a:rPr>
              <a:t>message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remains</a:t>
            </a:r>
            <a:r>
              <a:rPr lang="pl-PL" dirty="0">
                <a:solidFill>
                  <a:schemeClr val="bg1"/>
                </a:solidFill>
              </a:rPr>
              <a:t> in the </a:t>
            </a:r>
            <a:r>
              <a:rPr lang="pl-PL" dirty="0" err="1">
                <a:solidFill>
                  <a:schemeClr val="bg1"/>
                </a:solidFill>
              </a:rPr>
              <a:t>topic</a:t>
            </a:r>
            <a:r>
              <a:rPr lang="pl-PL" dirty="0">
                <a:solidFill>
                  <a:schemeClr val="bg1"/>
                </a:solidFill>
              </a:rPr>
              <a:t> for:</a:t>
            </a:r>
          </a:p>
          <a:p>
            <a:r>
              <a:rPr lang="pl-PL" dirty="0" err="1">
                <a:solidFill>
                  <a:schemeClr val="bg1"/>
                </a:solidFill>
              </a:rPr>
              <a:t>Configurable</a:t>
            </a:r>
            <a:r>
              <a:rPr lang="pl-PL" dirty="0">
                <a:solidFill>
                  <a:schemeClr val="bg1"/>
                </a:solidFill>
              </a:rPr>
              <a:t> period of </a:t>
            </a:r>
            <a:r>
              <a:rPr lang="pl-PL" dirty="0" err="1">
                <a:solidFill>
                  <a:schemeClr val="bg1"/>
                </a:solidFill>
              </a:rPr>
              <a:t>time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or</a:t>
            </a:r>
            <a:r>
              <a:rPr lang="pl-PL" dirty="0">
                <a:solidFill>
                  <a:schemeClr val="bg1"/>
                </a:solidFill>
              </a:rPr>
              <a:t> </a:t>
            </a:r>
          </a:p>
          <a:p>
            <a:r>
              <a:rPr lang="pl-PL" dirty="0" err="1">
                <a:solidFill>
                  <a:schemeClr val="bg1"/>
                </a:solidFill>
              </a:rPr>
              <a:t>Configurable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size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is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reached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 err="1">
                <a:solidFill>
                  <a:schemeClr val="bg1"/>
                </a:solidFill>
              </a:rPr>
              <a:t>Retention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is</a:t>
            </a:r>
            <a:r>
              <a:rPr lang="pl-PL" dirty="0">
                <a:solidFill>
                  <a:schemeClr val="bg1"/>
                </a:solidFill>
              </a:rPr>
              <a:t> set per </a:t>
            </a:r>
            <a:r>
              <a:rPr lang="pl-PL" dirty="0" err="1">
                <a:solidFill>
                  <a:schemeClr val="bg1"/>
                </a:solidFill>
              </a:rPr>
              <a:t>Topic</a:t>
            </a:r>
            <a:endParaRPr lang="pl-PL" dirty="0">
              <a:solidFill>
                <a:schemeClr val="bg1"/>
              </a:solidFill>
            </a:endParaRPr>
          </a:p>
          <a:p>
            <a:endParaRPr lang="pl-PL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09133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 err="1">
                <a:solidFill>
                  <a:schemeClr val="bg1"/>
                </a:solidFill>
              </a:rPr>
              <a:t>What’s</a:t>
            </a:r>
            <a:r>
              <a:rPr lang="pl-PL" dirty="0">
                <a:solidFill>
                  <a:schemeClr val="bg1"/>
                </a:solidFill>
              </a:rPr>
              <a:t> Apache Kafka</a:t>
            </a:r>
          </a:p>
          <a:p>
            <a:r>
              <a:rPr lang="pl-PL" dirty="0">
                <a:solidFill>
                  <a:schemeClr val="bg1"/>
                </a:solidFill>
              </a:rPr>
              <a:t>Basic </a:t>
            </a:r>
            <a:r>
              <a:rPr lang="pl-PL" dirty="0" err="1">
                <a:solidFill>
                  <a:schemeClr val="bg1"/>
                </a:solidFill>
              </a:rPr>
              <a:t>concepts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 err="1">
                <a:solidFill>
                  <a:schemeClr val="bg1"/>
                </a:solidFill>
              </a:rPr>
              <a:t>Features</a:t>
            </a:r>
            <a:r>
              <a:rPr lang="pl-PL" dirty="0">
                <a:solidFill>
                  <a:schemeClr val="bg1"/>
                </a:solidFill>
              </a:rPr>
              <a:t> of Kafka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Kafka Basics Agenda</a:t>
            </a:r>
          </a:p>
        </p:txBody>
      </p:sp>
    </p:spTree>
    <p:extLst>
      <p:ext uri="{BB962C8B-B14F-4D97-AF65-F5344CB8AC3E}">
        <p14:creationId xmlns:p14="http://schemas.microsoft.com/office/powerpoint/2010/main" val="4291371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Log </a:t>
            </a:r>
            <a:r>
              <a:rPr lang="pl-PL" dirty="0" err="1">
                <a:solidFill>
                  <a:schemeClr val="bg1"/>
                </a:solidFill>
              </a:rPr>
              <a:t>Compaction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D5AFD9-797D-2440-A45F-96BC8F3A41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Retains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least</a:t>
            </a:r>
            <a:r>
              <a:rPr lang="pl-PL" dirty="0">
                <a:solidFill>
                  <a:schemeClr val="bg1"/>
                </a:solidFill>
              </a:rPr>
              <a:t> the </a:t>
            </a:r>
            <a:r>
              <a:rPr lang="pl-PL" dirty="0" err="1">
                <a:solidFill>
                  <a:schemeClr val="bg1"/>
                </a:solidFill>
              </a:rPr>
              <a:t>last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known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value</a:t>
            </a:r>
            <a:r>
              <a:rPr lang="pl-PL" dirty="0">
                <a:solidFill>
                  <a:schemeClr val="bg1"/>
                </a:solidFill>
              </a:rPr>
              <a:t> for </a:t>
            </a:r>
            <a:r>
              <a:rPr lang="pl-PL" dirty="0" err="1">
                <a:solidFill>
                  <a:schemeClr val="bg1"/>
                </a:solidFill>
              </a:rPr>
              <a:t>each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record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key</a:t>
            </a:r>
            <a:r>
              <a:rPr lang="pl-PL" dirty="0">
                <a:solidFill>
                  <a:schemeClr val="bg1"/>
                </a:solidFill>
              </a:rPr>
              <a:t> for a single </a:t>
            </a:r>
            <a:r>
              <a:rPr lang="pl-PL" dirty="0" err="1">
                <a:solidFill>
                  <a:schemeClr val="bg1"/>
                </a:solidFill>
              </a:rPr>
              <a:t>topic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partition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 err="1">
                <a:solidFill>
                  <a:schemeClr val="bg1"/>
                </a:solidFill>
              </a:rPr>
              <a:t>Compacted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logs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useful</a:t>
            </a:r>
            <a:r>
              <a:rPr lang="pl-PL" dirty="0">
                <a:solidFill>
                  <a:schemeClr val="bg1"/>
                </a:solidFill>
              </a:rPr>
              <a:t> for </a:t>
            </a:r>
            <a:r>
              <a:rPr lang="pl-PL" dirty="0" err="1">
                <a:solidFill>
                  <a:schemeClr val="bg1"/>
                </a:solidFill>
              </a:rPr>
              <a:t>restoring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state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after</a:t>
            </a:r>
            <a:r>
              <a:rPr lang="pl-PL" dirty="0">
                <a:solidFill>
                  <a:schemeClr val="bg1"/>
                </a:solidFill>
              </a:rPr>
              <a:t> a </a:t>
            </a:r>
            <a:r>
              <a:rPr lang="pl-PL" dirty="0" err="1">
                <a:solidFill>
                  <a:schemeClr val="bg1"/>
                </a:solidFill>
              </a:rPr>
              <a:t>crash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or</a:t>
            </a:r>
            <a:r>
              <a:rPr lang="pl-PL" dirty="0">
                <a:solidFill>
                  <a:schemeClr val="bg1"/>
                </a:solidFill>
              </a:rPr>
              <a:t> system </a:t>
            </a:r>
            <a:r>
              <a:rPr lang="pl-PL" dirty="0" err="1">
                <a:solidFill>
                  <a:schemeClr val="bg1"/>
                </a:solidFill>
              </a:rPr>
              <a:t>failure</a:t>
            </a:r>
            <a:r>
              <a:rPr lang="pl-PL" dirty="0">
                <a:solidFill>
                  <a:schemeClr val="bg1"/>
                </a:solidFill>
              </a:rPr>
              <a:t>.</a:t>
            </a:r>
          </a:p>
          <a:p>
            <a:r>
              <a:rPr lang="pl-PL" dirty="0" err="1">
                <a:solidFill>
                  <a:schemeClr val="bg1"/>
                </a:solidFill>
              </a:rPr>
              <a:t>Used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also</a:t>
            </a:r>
            <a:r>
              <a:rPr lang="pl-PL" dirty="0">
                <a:solidFill>
                  <a:schemeClr val="bg1"/>
                </a:solidFill>
              </a:rPr>
              <a:t> for </a:t>
            </a:r>
            <a:r>
              <a:rPr lang="pl-PL" dirty="0" err="1">
                <a:solidFill>
                  <a:schemeClr val="bg1"/>
                </a:solidFill>
              </a:rPr>
              <a:t>deletion</a:t>
            </a:r>
            <a:r>
              <a:rPr lang="pl-PL" dirty="0">
                <a:solidFill>
                  <a:schemeClr val="bg1"/>
                </a:solidFill>
              </a:rPr>
              <a:t> of single </a:t>
            </a:r>
            <a:r>
              <a:rPr lang="pl-PL" dirty="0" err="1">
                <a:solidFill>
                  <a:schemeClr val="bg1"/>
                </a:solidFill>
              </a:rPr>
              <a:t>message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30712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Log </a:t>
            </a:r>
            <a:r>
              <a:rPr lang="pl-PL" dirty="0" err="1">
                <a:solidFill>
                  <a:schemeClr val="bg1"/>
                </a:solidFill>
              </a:rPr>
              <a:t>Compaction</a:t>
            </a:r>
            <a:endParaRPr lang="pl-PL" dirty="0">
              <a:solidFill>
                <a:schemeClr val="bg1"/>
              </a:solidFill>
            </a:endParaRP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B6607E2E-5F9E-8F49-B80B-E62421D0F7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33579" y="1312669"/>
            <a:ext cx="6924842" cy="4667250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A6AE13B-805F-1F4B-A3D8-AF3F55E064E1}"/>
              </a:ext>
            </a:extLst>
          </p:cNvPr>
          <p:cNvSpPr txBox="1"/>
          <p:nvPr/>
        </p:nvSpPr>
        <p:spPr>
          <a:xfrm>
            <a:off x="2744052" y="6492875"/>
            <a:ext cx="3800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Source: </a:t>
            </a:r>
            <a:r>
              <a:rPr lang="pl-PL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https://kafka.apache.org/intro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45126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Kafka API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52656A5C-76DD-FA49-94AC-BF135D58D5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53822" y="680480"/>
            <a:ext cx="6553545" cy="550498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9B0AB09-B60D-3747-937D-46C1D37CEDD6}"/>
              </a:ext>
            </a:extLst>
          </p:cNvPr>
          <p:cNvSpPr txBox="1"/>
          <p:nvPr/>
        </p:nvSpPr>
        <p:spPr>
          <a:xfrm>
            <a:off x="584385" y="6185541"/>
            <a:ext cx="3800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Source: </a:t>
            </a:r>
            <a:r>
              <a:rPr lang="pl-PL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https://kafka.apache.org/intro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46186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Producer API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l-PL" sz="3200" dirty="0">
                <a:solidFill>
                  <a:schemeClr val="bg1"/>
                </a:solidFill>
              </a:rPr>
              <a:t>The </a:t>
            </a:r>
            <a:r>
              <a:rPr lang="pl-PL" sz="3200" dirty="0">
                <a:solidFill>
                  <a:schemeClr val="accent2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Producer API</a:t>
            </a:r>
            <a:r>
              <a:rPr lang="pl-PL" sz="3200" dirty="0">
                <a:solidFill>
                  <a:schemeClr val="bg1"/>
                </a:solidFill>
              </a:rPr>
              <a:t> </a:t>
            </a:r>
            <a:r>
              <a:rPr lang="pl-PL" sz="3200" dirty="0" err="1">
                <a:solidFill>
                  <a:schemeClr val="bg1"/>
                </a:solidFill>
              </a:rPr>
              <a:t>allows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an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application</a:t>
            </a:r>
            <a:r>
              <a:rPr lang="pl-PL" sz="3200" dirty="0">
                <a:solidFill>
                  <a:schemeClr val="bg1"/>
                </a:solidFill>
              </a:rPr>
              <a:t> to </a:t>
            </a:r>
            <a:r>
              <a:rPr lang="pl-PL" sz="3200" dirty="0" err="1">
                <a:solidFill>
                  <a:schemeClr val="bg1"/>
                </a:solidFill>
              </a:rPr>
              <a:t>publish</a:t>
            </a:r>
            <a:r>
              <a:rPr lang="pl-PL" sz="3200" dirty="0">
                <a:solidFill>
                  <a:schemeClr val="bg1"/>
                </a:solidFill>
              </a:rPr>
              <a:t> a </a:t>
            </a:r>
            <a:r>
              <a:rPr lang="pl-PL" sz="3200" dirty="0" err="1">
                <a:solidFill>
                  <a:schemeClr val="bg1"/>
                </a:solidFill>
              </a:rPr>
              <a:t>stream</a:t>
            </a:r>
            <a:r>
              <a:rPr lang="pl-PL" sz="3200" dirty="0">
                <a:solidFill>
                  <a:schemeClr val="bg1"/>
                </a:solidFill>
              </a:rPr>
              <a:t> of </a:t>
            </a:r>
            <a:r>
              <a:rPr lang="pl-PL" sz="3200" dirty="0" err="1">
                <a:solidFill>
                  <a:schemeClr val="bg1"/>
                </a:solidFill>
              </a:rPr>
              <a:t>records</a:t>
            </a:r>
            <a:r>
              <a:rPr lang="pl-PL" sz="3200" dirty="0">
                <a:solidFill>
                  <a:schemeClr val="bg1"/>
                </a:solidFill>
              </a:rPr>
              <a:t> to one </a:t>
            </a:r>
            <a:r>
              <a:rPr lang="pl-PL" sz="3200" dirty="0" err="1">
                <a:solidFill>
                  <a:schemeClr val="bg1"/>
                </a:solidFill>
              </a:rPr>
              <a:t>or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more</a:t>
            </a:r>
            <a:r>
              <a:rPr lang="pl-PL" sz="3200" dirty="0">
                <a:solidFill>
                  <a:schemeClr val="bg1"/>
                </a:solidFill>
              </a:rPr>
              <a:t> Kafka </a:t>
            </a:r>
            <a:r>
              <a:rPr lang="pl-PL" sz="3200" dirty="0" err="1">
                <a:solidFill>
                  <a:schemeClr val="bg1"/>
                </a:solidFill>
              </a:rPr>
              <a:t>topics</a:t>
            </a:r>
            <a:r>
              <a:rPr lang="pl-PL" sz="3200" dirty="0">
                <a:solidFill>
                  <a:schemeClr val="bg1"/>
                </a:solidFill>
              </a:rPr>
              <a:t>.</a:t>
            </a:r>
          </a:p>
          <a:p>
            <a:pPr marL="0" indent="0">
              <a:buNone/>
            </a:pPr>
            <a:endParaRPr lang="pl-PL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53472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Consumer API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>
                <a:solidFill>
                  <a:schemeClr val="bg1"/>
                </a:solidFill>
              </a:rPr>
              <a:t>The </a:t>
            </a:r>
            <a:r>
              <a:rPr lang="pl-PL" dirty="0">
                <a:solidFill>
                  <a:schemeClr val="accent2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Consumer API</a:t>
            </a:r>
            <a:r>
              <a:rPr lang="pl-PL" dirty="0">
                <a:solidFill>
                  <a:schemeClr val="bg1"/>
                </a:solidFill>
              </a:rPr>
              <a:t> </a:t>
            </a:r>
            <a:r>
              <a:rPr lang="pl-PL" dirty="0" err="1">
                <a:solidFill>
                  <a:schemeClr val="bg1"/>
                </a:solidFill>
              </a:rPr>
              <a:t>allows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application</a:t>
            </a:r>
            <a:r>
              <a:rPr lang="pl-PL" dirty="0">
                <a:solidFill>
                  <a:schemeClr val="bg1"/>
                </a:solidFill>
              </a:rPr>
              <a:t> to </a:t>
            </a:r>
            <a:r>
              <a:rPr lang="pl-PL" dirty="0" err="1">
                <a:solidFill>
                  <a:schemeClr val="bg1"/>
                </a:solidFill>
              </a:rPr>
              <a:t>subscribe</a:t>
            </a:r>
            <a:r>
              <a:rPr lang="pl-PL" dirty="0">
                <a:solidFill>
                  <a:schemeClr val="bg1"/>
                </a:solidFill>
              </a:rPr>
              <a:t> to one </a:t>
            </a:r>
            <a:r>
              <a:rPr lang="pl-PL" dirty="0" err="1">
                <a:solidFill>
                  <a:schemeClr val="bg1"/>
                </a:solidFill>
              </a:rPr>
              <a:t>or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more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topics</a:t>
            </a:r>
            <a:r>
              <a:rPr lang="pl-PL" dirty="0">
                <a:solidFill>
                  <a:schemeClr val="bg1"/>
                </a:solidFill>
              </a:rPr>
              <a:t> and </a:t>
            </a:r>
            <a:r>
              <a:rPr lang="pl-PL" dirty="0" err="1">
                <a:solidFill>
                  <a:schemeClr val="bg1"/>
                </a:solidFill>
              </a:rPr>
              <a:t>process</a:t>
            </a:r>
            <a:r>
              <a:rPr lang="pl-PL" dirty="0">
                <a:solidFill>
                  <a:schemeClr val="bg1"/>
                </a:solidFill>
              </a:rPr>
              <a:t> the </a:t>
            </a:r>
            <a:r>
              <a:rPr lang="pl-PL" dirty="0" err="1">
                <a:solidFill>
                  <a:schemeClr val="bg1"/>
                </a:solidFill>
              </a:rPr>
              <a:t>stream</a:t>
            </a:r>
            <a:r>
              <a:rPr lang="pl-PL" dirty="0">
                <a:solidFill>
                  <a:schemeClr val="bg1"/>
                </a:solidFill>
              </a:rPr>
              <a:t> of </a:t>
            </a:r>
            <a:r>
              <a:rPr lang="pl-PL" dirty="0" err="1">
                <a:solidFill>
                  <a:schemeClr val="bg1"/>
                </a:solidFill>
              </a:rPr>
              <a:t>records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produced</a:t>
            </a:r>
            <a:r>
              <a:rPr lang="pl-PL" dirty="0">
                <a:solidFill>
                  <a:schemeClr val="bg1"/>
                </a:solidFill>
              </a:rPr>
              <a:t> to </a:t>
            </a:r>
            <a:r>
              <a:rPr lang="pl-PL" dirty="0" err="1">
                <a:solidFill>
                  <a:schemeClr val="bg1"/>
                </a:solidFill>
              </a:rPr>
              <a:t>them</a:t>
            </a:r>
            <a:r>
              <a:rPr lang="pl-PL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206713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Streams</a:t>
            </a:r>
            <a:r>
              <a:rPr lang="pl-PL" dirty="0">
                <a:solidFill>
                  <a:schemeClr val="bg1"/>
                </a:solidFill>
              </a:rPr>
              <a:t> API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>
                <a:solidFill>
                  <a:schemeClr val="bg1"/>
                </a:solidFill>
              </a:rPr>
              <a:t>The </a:t>
            </a:r>
            <a:r>
              <a:rPr lang="pl-PL" dirty="0">
                <a:solidFill>
                  <a:schemeClr val="accent2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Streams API</a:t>
            </a:r>
            <a:r>
              <a:rPr lang="pl-PL" dirty="0">
                <a:solidFill>
                  <a:schemeClr val="bg1"/>
                </a:solidFill>
              </a:rPr>
              <a:t> </a:t>
            </a:r>
            <a:r>
              <a:rPr lang="pl-PL" dirty="0" err="1">
                <a:solidFill>
                  <a:schemeClr val="bg1"/>
                </a:solidFill>
              </a:rPr>
              <a:t>allows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application</a:t>
            </a:r>
            <a:r>
              <a:rPr lang="pl-PL" dirty="0">
                <a:solidFill>
                  <a:schemeClr val="bg1"/>
                </a:solidFill>
              </a:rPr>
              <a:t> to </a:t>
            </a:r>
            <a:r>
              <a:rPr lang="pl-PL" dirty="0" err="1">
                <a:solidFill>
                  <a:schemeClr val="bg1"/>
                </a:solidFill>
              </a:rPr>
              <a:t>act</a:t>
            </a:r>
            <a:r>
              <a:rPr lang="pl-PL" dirty="0">
                <a:solidFill>
                  <a:schemeClr val="bg1"/>
                </a:solidFill>
              </a:rPr>
              <a:t> as a </a:t>
            </a:r>
            <a:r>
              <a:rPr lang="pl-PL" i="1" dirty="0" err="1">
                <a:solidFill>
                  <a:schemeClr val="bg1"/>
                </a:solidFill>
              </a:rPr>
              <a:t>stream</a:t>
            </a:r>
            <a:r>
              <a:rPr lang="pl-PL" i="1" dirty="0">
                <a:solidFill>
                  <a:schemeClr val="bg1"/>
                </a:solidFill>
              </a:rPr>
              <a:t> </a:t>
            </a:r>
            <a:r>
              <a:rPr lang="pl-PL" i="1" dirty="0" err="1">
                <a:solidFill>
                  <a:schemeClr val="bg1"/>
                </a:solidFill>
              </a:rPr>
              <a:t>processor</a:t>
            </a:r>
            <a:r>
              <a:rPr lang="pl-PL" dirty="0">
                <a:solidFill>
                  <a:schemeClr val="bg1"/>
                </a:solidFill>
              </a:rPr>
              <a:t>, </a:t>
            </a:r>
            <a:r>
              <a:rPr lang="pl-PL" dirty="0" err="1">
                <a:solidFill>
                  <a:schemeClr val="bg1"/>
                </a:solidFill>
              </a:rPr>
              <a:t>consuming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input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stream</a:t>
            </a:r>
            <a:r>
              <a:rPr lang="pl-PL" dirty="0">
                <a:solidFill>
                  <a:schemeClr val="bg1"/>
                </a:solidFill>
              </a:rPr>
              <a:t> from one </a:t>
            </a:r>
            <a:r>
              <a:rPr lang="pl-PL" dirty="0" err="1">
                <a:solidFill>
                  <a:schemeClr val="bg1"/>
                </a:solidFill>
              </a:rPr>
              <a:t>or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more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topics</a:t>
            </a:r>
            <a:r>
              <a:rPr lang="pl-PL" dirty="0">
                <a:solidFill>
                  <a:schemeClr val="bg1"/>
                </a:solidFill>
              </a:rPr>
              <a:t> and </a:t>
            </a:r>
            <a:r>
              <a:rPr lang="pl-PL" dirty="0" err="1">
                <a:solidFill>
                  <a:schemeClr val="bg1"/>
                </a:solidFill>
              </a:rPr>
              <a:t>producing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output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stream</a:t>
            </a:r>
            <a:r>
              <a:rPr lang="pl-PL" dirty="0">
                <a:solidFill>
                  <a:schemeClr val="bg1"/>
                </a:solidFill>
              </a:rPr>
              <a:t> to one </a:t>
            </a:r>
            <a:r>
              <a:rPr lang="pl-PL" dirty="0" err="1">
                <a:solidFill>
                  <a:schemeClr val="bg1"/>
                </a:solidFill>
              </a:rPr>
              <a:t>or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more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output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topics</a:t>
            </a:r>
            <a:r>
              <a:rPr lang="pl-PL" dirty="0">
                <a:solidFill>
                  <a:schemeClr val="bg1"/>
                </a:solidFill>
              </a:rPr>
              <a:t>, </a:t>
            </a:r>
            <a:r>
              <a:rPr lang="pl-PL" dirty="0" err="1">
                <a:solidFill>
                  <a:schemeClr val="bg1"/>
                </a:solidFill>
              </a:rPr>
              <a:t>effectively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transforming</a:t>
            </a:r>
            <a:r>
              <a:rPr lang="pl-PL" dirty="0">
                <a:solidFill>
                  <a:schemeClr val="bg1"/>
                </a:solidFill>
              </a:rPr>
              <a:t> the </a:t>
            </a:r>
            <a:r>
              <a:rPr lang="pl-PL" dirty="0" err="1">
                <a:solidFill>
                  <a:schemeClr val="bg1"/>
                </a:solidFill>
              </a:rPr>
              <a:t>input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streams</a:t>
            </a:r>
            <a:r>
              <a:rPr lang="pl-PL" dirty="0">
                <a:solidFill>
                  <a:schemeClr val="bg1"/>
                </a:solidFill>
              </a:rPr>
              <a:t> to </a:t>
            </a:r>
            <a:r>
              <a:rPr lang="pl-PL" dirty="0" err="1">
                <a:solidFill>
                  <a:schemeClr val="bg1"/>
                </a:solidFill>
              </a:rPr>
              <a:t>output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streams</a:t>
            </a:r>
            <a:r>
              <a:rPr lang="pl-PL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6624717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Connector API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>
                <a:solidFill>
                  <a:schemeClr val="bg1"/>
                </a:solidFill>
              </a:rPr>
              <a:t>The </a:t>
            </a:r>
            <a:r>
              <a:rPr lang="pl-PL" dirty="0">
                <a:solidFill>
                  <a:schemeClr val="accent2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Connector API</a:t>
            </a:r>
            <a:r>
              <a:rPr lang="pl-PL" dirty="0">
                <a:solidFill>
                  <a:schemeClr val="bg1"/>
                </a:solidFill>
              </a:rPr>
              <a:t> </a:t>
            </a:r>
            <a:r>
              <a:rPr lang="pl-PL" dirty="0" err="1">
                <a:solidFill>
                  <a:schemeClr val="bg1"/>
                </a:solidFill>
              </a:rPr>
              <a:t>allows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building</a:t>
            </a:r>
            <a:r>
              <a:rPr lang="pl-PL" dirty="0">
                <a:solidFill>
                  <a:schemeClr val="bg1"/>
                </a:solidFill>
              </a:rPr>
              <a:t> and </a:t>
            </a:r>
            <a:r>
              <a:rPr lang="pl-PL" dirty="0" err="1">
                <a:solidFill>
                  <a:schemeClr val="bg1"/>
                </a:solidFill>
              </a:rPr>
              <a:t>running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reusable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producers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or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consumers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that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connect</a:t>
            </a:r>
            <a:r>
              <a:rPr lang="pl-PL" dirty="0">
                <a:solidFill>
                  <a:schemeClr val="bg1"/>
                </a:solidFill>
              </a:rPr>
              <a:t> Kafka </a:t>
            </a:r>
            <a:r>
              <a:rPr lang="pl-PL" dirty="0" err="1">
                <a:solidFill>
                  <a:schemeClr val="bg1"/>
                </a:solidFill>
              </a:rPr>
              <a:t>topics</a:t>
            </a:r>
            <a:r>
              <a:rPr lang="pl-PL" dirty="0">
                <a:solidFill>
                  <a:schemeClr val="bg1"/>
                </a:solidFill>
              </a:rPr>
              <a:t> to </a:t>
            </a:r>
            <a:r>
              <a:rPr lang="pl-PL" dirty="0" err="1">
                <a:solidFill>
                  <a:schemeClr val="bg1"/>
                </a:solidFill>
              </a:rPr>
              <a:t>existing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applications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or</a:t>
            </a:r>
            <a:r>
              <a:rPr lang="pl-PL" dirty="0">
                <a:solidFill>
                  <a:schemeClr val="bg1"/>
                </a:solidFill>
              </a:rPr>
              <a:t> data </a:t>
            </a:r>
            <a:r>
              <a:rPr lang="pl-PL" dirty="0" err="1">
                <a:solidFill>
                  <a:schemeClr val="bg1"/>
                </a:solidFill>
              </a:rPr>
              <a:t>systems</a:t>
            </a:r>
            <a:r>
              <a:rPr lang="pl-PL" dirty="0">
                <a:solidFill>
                  <a:schemeClr val="bg1"/>
                </a:solidFill>
              </a:rPr>
              <a:t>. For </a:t>
            </a:r>
            <a:r>
              <a:rPr lang="pl-PL" dirty="0" err="1">
                <a:solidFill>
                  <a:schemeClr val="bg1"/>
                </a:solidFill>
              </a:rPr>
              <a:t>example</a:t>
            </a:r>
            <a:r>
              <a:rPr lang="pl-PL" dirty="0">
                <a:solidFill>
                  <a:schemeClr val="bg1"/>
                </a:solidFill>
              </a:rPr>
              <a:t>, a </a:t>
            </a:r>
            <a:r>
              <a:rPr lang="pl-PL" dirty="0" err="1">
                <a:solidFill>
                  <a:schemeClr val="bg1"/>
                </a:solidFill>
              </a:rPr>
              <a:t>connector</a:t>
            </a:r>
            <a:r>
              <a:rPr lang="pl-PL" dirty="0">
                <a:solidFill>
                  <a:schemeClr val="bg1"/>
                </a:solidFill>
              </a:rPr>
              <a:t> to a </a:t>
            </a:r>
            <a:r>
              <a:rPr lang="pl-PL" dirty="0" err="1">
                <a:solidFill>
                  <a:schemeClr val="bg1"/>
                </a:solidFill>
              </a:rPr>
              <a:t>relational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database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might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capture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every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change</a:t>
            </a:r>
            <a:r>
              <a:rPr lang="pl-PL" dirty="0">
                <a:solidFill>
                  <a:schemeClr val="bg1"/>
                </a:solidFill>
              </a:rPr>
              <a:t> to a </a:t>
            </a:r>
            <a:r>
              <a:rPr lang="pl-PL" dirty="0" err="1">
                <a:solidFill>
                  <a:schemeClr val="bg1"/>
                </a:solidFill>
              </a:rPr>
              <a:t>table</a:t>
            </a:r>
            <a:r>
              <a:rPr lang="pl-PL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044757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BD3E0AE-3BC9-EB4A-9ECD-6099E02C3DE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7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000" dirty="0">
                <a:solidFill>
                  <a:srgbClr val="FFFFFF"/>
                </a:solidFill>
              </a:rPr>
              <a:t>Thanks!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62500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What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is</a:t>
            </a:r>
            <a:r>
              <a:rPr lang="pl-PL" dirty="0">
                <a:solidFill>
                  <a:schemeClr val="bg1"/>
                </a:solidFill>
              </a:rPr>
              <a:t> Kafka?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l-PL" sz="3200" dirty="0">
                <a:solidFill>
                  <a:schemeClr val="bg1"/>
                </a:solidFill>
              </a:rPr>
              <a:t>Kafka </a:t>
            </a:r>
            <a:r>
              <a:rPr lang="pl-PL" sz="3200" dirty="0" err="1">
                <a:solidFill>
                  <a:schemeClr val="bg1"/>
                </a:solidFill>
              </a:rPr>
              <a:t>is</a:t>
            </a:r>
            <a:r>
              <a:rPr lang="pl-PL" sz="3200" dirty="0">
                <a:solidFill>
                  <a:schemeClr val="bg1"/>
                </a:solidFill>
              </a:rPr>
              <a:t> a </a:t>
            </a:r>
            <a:r>
              <a:rPr lang="pl-PL" sz="3200" dirty="0" err="1">
                <a:solidFill>
                  <a:schemeClr val="bg1"/>
                </a:solidFill>
              </a:rPr>
              <a:t>messaging</a:t>
            </a:r>
            <a:r>
              <a:rPr lang="pl-PL" sz="3200" dirty="0">
                <a:solidFill>
                  <a:schemeClr val="bg1"/>
                </a:solidFill>
              </a:rPr>
              <a:t> system </a:t>
            </a:r>
            <a:r>
              <a:rPr lang="pl-PL" sz="3200" dirty="0" err="1">
                <a:solidFill>
                  <a:schemeClr val="bg1"/>
                </a:solidFill>
              </a:rPr>
              <a:t>that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is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designed</a:t>
            </a:r>
            <a:r>
              <a:rPr lang="pl-PL" sz="3200" dirty="0">
                <a:solidFill>
                  <a:schemeClr val="bg1"/>
                </a:solidFill>
              </a:rPr>
              <a:t> to be fast, </a:t>
            </a:r>
            <a:r>
              <a:rPr lang="pl-PL" sz="3200" dirty="0" err="1">
                <a:solidFill>
                  <a:schemeClr val="bg1"/>
                </a:solidFill>
              </a:rPr>
              <a:t>scalable</a:t>
            </a:r>
            <a:r>
              <a:rPr lang="pl-PL" sz="3200" dirty="0">
                <a:solidFill>
                  <a:schemeClr val="bg1"/>
                </a:solidFill>
              </a:rPr>
              <a:t>, and </a:t>
            </a:r>
            <a:r>
              <a:rPr lang="pl-PL" sz="3200" dirty="0" err="1">
                <a:solidFill>
                  <a:schemeClr val="bg1"/>
                </a:solidFill>
              </a:rPr>
              <a:t>durable</a:t>
            </a:r>
            <a:r>
              <a:rPr lang="pl-PL" sz="3200" dirty="0">
                <a:solidFill>
                  <a:schemeClr val="bg1"/>
                </a:solidFill>
              </a:rPr>
              <a:t>. </a:t>
            </a:r>
          </a:p>
          <a:p>
            <a:pPr marL="0" indent="0">
              <a:buNone/>
            </a:pPr>
            <a:endParaRPr lang="pl-PL" sz="3200" dirty="0">
              <a:solidFill>
                <a:schemeClr val="bg1"/>
              </a:solidFill>
            </a:endParaRPr>
          </a:p>
          <a:p>
            <a:pPr lvl="1"/>
            <a:r>
              <a:rPr lang="pl-PL" sz="2800" dirty="0">
                <a:solidFill>
                  <a:schemeClr val="bg1"/>
                </a:solidFill>
              </a:rPr>
              <a:t>It </a:t>
            </a:r>
            <a:r>
              <a:rPr lang="pl-PL" sz="2800" dirty="0" err="1">
                <a:solidFill>
                  <a:schemeClr val="bg1"/>
                </a:solidFill>
              </a:rPr>
              <a:t>is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an</a:t>
            </a:r>
            <a:r>
              <a:rPr lang="pl-PL" sz="2800" dirty="0">
                <a:solidFill>
                  <a:schemeClr val="bg1"/>
                </a:solidFill>
              </a:rPr>
              <a:t> open-</a:t>
            </a:r>
            <a:r>
              <a:rPr lang="pl-PL" sz="2800" dirty="0" err="1">
                <a:solidFill>
                  <a:schemeClr val="bg1"/>
                </a:solidFill>
              </a:rPr>
              <a:t>source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stream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processing</a:t>
            </a:r>
            <a:r>
              <a:rPr lang="pl-PL" sz="2800" dirty="0">
                <a:solidFill>
                  <a:schemeClr val="bg1"/>
                </a:solidFill>
              </a:rPr>
              <a:t> platform. </a:t>
            </a:r>
          </a:p>
          <a:p>
            <a:pPr lvl="1"/>
            <a:r>
              <a:rPr lang="pl-PL" sz="2800" dirty="0" err="1">
                <a:solidFill>
                  <a:schemeClr val="bg1"/>
                </a:solidFill>
              </a:rPr>
              <a:t>Originated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at</a:t>
            </a:r>
            <a:r>
              <a:rPr lang="pl-PL" sz="2800" dirty="0">
                <a:solidFill>
                  <a:schemeClr val="bg1"/>
                </a:solidFill>
              </a:rPr>
              <a:t> LinkedIn and </a:t>
            </a:r>
            <a:r>
              <a:rPr lang="pl-PL" sz="2800" dirty="0" err="1">
                <a:solidFill>
                  <a:schemeClr val="bg1"/>
                </a:solidFill>
              </a:rPr>
              <a:t>later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became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an</a:t>
            </a:r>
            <a:r>
              <a:rPr lang="pl-PL" sz="2800" dirty="0">
                <a:solidFill>
                  <a:schemeClr val="bg1"/>
                </a:solidFill>
              </a:rPr>
              <a:t> open-</a:t>
            </a:r>
            <a:r>
              <a:rPr lang="pl-PL" sz="2800" dirty="0" err="1">
                <a:solidFill>
                  <a:schemeClr val="bg1"/>
                </a:solidFill>
              </a:rPr>
              <a:t>source</a:t>
            </a:r>
            <a:r>
              <a:rPr lang="pl-PL" sz="2800" dirty="0">
                <a:solidFill>
                  <a:schemeClr val="bg1"/>
                </a:solidFill>
              </a:rPr>
              <a:t> Apache </a:t>
            </a:r>
            <a:r>
              <a:rPr lang="pl-PL" sz="2800" dirty="0" err="1">
                <a:solidFill>
                  <a:schemeClr val="bg1"/>
                </a:solidFill>
              </a:rPr>
              <a:t>project</a:t>
            </a:r>
            <a:r>
              <a:rPr lang="pl-PL" sz="2800" dirty="0">
                <a:solidFill>
                  <a:schemeClr val="bg1"/>
                </a:solidFill>
              </a:rPr>
              <a:t> in 2011</a:t>
            </a:r>
          </a:p>
          <a:p>
            <a:pPr lvl="1"/>
            <a:r>
              <a:rPr lang="pl-PL" sz="2800" dirty="0">
                <a:solidFill>
                  <a:schemeClr val="bg1"/>
                </a:solidFill>
              </a:rPr>
              <a:t>Kafka </a:t>
            </a:r>
            <a:r>
              <a:rPr lang="pl-PL" sz="2800" dirty="0" err="1">
                <a:solidFill>
                  <a:schemeClr val="bg1"/>
                </a:solidFill>
              </a:rPr>
              <a:t>is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written</a:t>
            </a:r>
            <a:r>
              <a:rPr lang="pl-PL" sz="2800" dirty="0">
                <a:solidFill>
                  <a:schemeClr val="bg1"/>
                </a:solidFill>
              </a:rPr>
              <a:t> in Scala and Java. </a:t>
            </a:r>
          </a:p>
          <a:p>
            <a:pPr lvl="1"/>
            <a:r>
              <a:rPr lang="pl-PL" sz="2800" dirty="0">
                <a:solidFill>
                  <a:schemeClr val="bg1"/>
                </a:solidFill>
              </a:rPr>
              <a:t>It </a:t>
            </a:r>
            <a:r>
              <a:rPr lang="pl-PL" sz="2800" dirty="0" err="1">
                <a:solidFill>
                  <a:schemeClr val="bg1"/>
                </a:solidFill>
              </a:rPr>
              <a:t>aims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at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providing</a:t>
            </a:r>
            <a:r>
              <a:rPr lang="pl-PL" sz="2800" dirty="0">
                <a:solidFill>
                  <a:schemeClr val="bg1"/>
                </a:solidFill>
              </a:rPr>
              <a:t> a high-</a:t>
            </a:r>
            <a:r>
              <a:rPr lang="pl-PL" sz="2800" dirty="0" err="1">
                <a:solidFill>
                  <a:schemeClr val="bg1"/>
                </a:solidFill>
              </a:rPr>
              <a:t>throughput</a:t>
            </a:r>
            <a:r>
              <a:rPr lang="pl-PL" sz="2800" dirty="0">
                <a:solidFill>
                  <a:schemeClr val="bg1"/>
                </a:solidFill>
              </a:rPr>
              <a:t>, </a:t>
            </a:r>
            <a:r>
              <a:rPr lang="pl-PL" sz="2800" dirty="0" err="1">
                <a:solidFill>
                  <a:schemeClr val="bg1"/>
                </a:solidFill>
              </a:rPr>
              <a:t>low-latency</a:t>
            </a:r>
            <a:r>
              <a:rPr lang="pl-PL" sz="2800" dirty="0">
                <a:solidFill>
                  <a:schemeClr val="bg1"/>
                </a:solidFill>
              </a:rPr>
              <a:t> platform for </a:t>
            </a:r>
            <a:r>
              <a:rPr lang="pl-PL" sz="2800" dirty="0" err="1">
                <a:solidFill>
                  <a:schemeClr val="bg1"/>
                </a:solidFill>
              </a:rPr>
              <a:t>handling</a:t>
            </a:r>
            <a:r>
              <a:rPr lang="pl-PL" sz="2800" dirty="0">
                <a:solidFill>
                  <a:schemeClr val="bg1"/>
                </a:solidFill>
              </a:rPr>
              <a:t> real-</a:t>
            </a:r>
            <a:r>
              <a:rPr lang="pl-PL" sz="2800" dirty="0" err="1">
                <a:solidFill>
                  <a:schemeClr val="bg1"/>
                </a:solidFill>
              </a:rPr>
              <a:t>time</a:t>
            </a:r>
            <a:r>
              <a:rPr lang="pl-PL" sz="2800" dirty="0">
                <a:solidFill>
                  <a:schemeClr val="bg1"/>
                </a:solidFill>
              </a:rPr>
              <a:t> data </a:t>
            </a:r>
            <a:r>
              <a:rPr lang="pl-PL" sz="2800" dirty="0" err="1">
                <a:solidFill>
                  <a:schemeClr val="bg1"/>
                </a:solidFill>
              </a:rPr>
              <a:t>feeds</a:t>
            </a:r>
            <a:r>
              <a:rPr lang="pl-PL" sz="2800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051121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What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is</a:t>
            </a:r>
            <a:r>
              <a:rPr lang="pl-PL" dirty="0">
                <a:solidFill>
                  <a:schemeClr val="bg1"/>
                </a:solidFill>
              </a:rPr>
              <a:t> Kafka?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l-PL" sz="3200" dirty="0">
                <a:solidFill>
                  <a:schemeClr val="bg1"/>
                </a:solidFill>
              </a:rPr>
              <a:t>Apache </a:t>
            </a:r>
            <a:r>
              <a:rPr lang="pl-PL" sz="3200" dirty="0" err="1">
                <a:solidFill>
                  <a:schemeClr val="bg1"/>
                </a:solidFill>
              </a:rPr>
              <a:t>describes</a:t>
            </a:r>
            <a:r>
              <a:rPr lang="pl-PL" sz="3200" dirty="0">
                <a:solidFill>
                  <a:schemeClr val="bg1"/>
                </a:solidFill>
              </a:rPr>
              <a:t> Kafka as a </a:t>
            </a:r>
            <a:r>
              <a:rPr lang="pl-PL" sz="3200" dirty="0" err="1">
                <a:solidFill>
                  <a:schemeClr val="bg1"/>
                </a:solidFill>
              </a:rPr>
              <a:t>distributed</a:t>
            </a:r>
            <a:r>
              <a:rPr lang="pl-PL" sz="3200" dirty="0">
                <a:solidFill>
                  <a:schemeClr val="bg1"/>
                </a:solidFill>
              </a:rPr>
              <a:t> streaming platform </a:t>
            </a:r>
            <a:r>
              <a:rPr lang="pl-PL" sz="3200" dirty="0" err="1">
                <a:solidFill>
                  <a:schemeClr val="bg1"/>
                </a:solidFill>
              </a:rPr>
              <a:t>that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lets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us</a:t>
            </a:r>
            <a:r>
              <a:rPr lang="pl-PL" sz="3200" dirty="0">
                <a:solidFill>
                  <a:schemeClr val="bg1"/>
                </a:solidFill>
              </a:rPr>
              <a:t>:</a:t>
            </a:r>
          </a:p>
          <a:p>
            <a:pPr marL="0" indent="0">
              <a:buNone/>
            </a:pPr>
            <a:endParaRPr lang="pl-PL" sz="3200" dirty="0">
              <a:solidFill>
                <a:schemeClr val="bg1"/>
              </a:solidFill>
            </a:endParaRPr>
          </a:p>
          <a:p>
            <a:r>
              <a:rPr lang="pl-PL" sz="3200" dirty="0" err="1">
                <a:solidFill>
                  <a:schemeClr val="bg1"/>
                </a:solidFill>
              </a:rPr>
              <a:t>Publish</a:t>
            </a:r>
            <a:r>
              <a:rPr lang="pl-PL" sz="3200" dirty="0">
                <a:solidFill>
                  <a:schemeClr val="bg1"/>
                </a:solidFill>
              </a:rPr>
              <a:t> and </a:t>
            </a:r>
            <a:r>
              <a:rPr lang="pl-PL" sz="3200" dirty="0" err="1">
                <a:solidFill>
                  <a:schemeClr val="bg1"/>
                </a:solidFill>
              </a:rPr>
              <a:t>subscribe</a:t>
            </a:r>
            <a:r>
              <a:rPr lang="pl-PL" sz="3200" dirty="0">
                <a:solidFill>
                  <a:schemeClr val="bg1"/>
                </a:solidFill>
              </a:rPr>
              <a:t> to </a:t>
            </a:r>
            <a:r>
              <a:rPr lang="pl-PL" sz="3200" dirty="0" err="1">
                <a:solidFill>
                  <a:schemeClr val="bg1"/>
                </a:solidFill>
              </a:rPr>
              <a:t>streams</a:t>
            </a:r>
            <a:r>
              <a:rPr lang="pl-PL" sz="3200" dirty="0">
                <a:solidFill>
                  <a:schemeClr val="bg1"/>
                </a:solidFill>
              </a:rPr>
              <a:t> of </a:t>
            </a:r>
            <a:r>
              <a:rPr lang="pl-PL" sz="3200" dirty="0" err="1">
                <a:solidFill>
                  <a:schemeClr val="bg1"/>
                </a:solidFill>
              </a:rPr>
              <a:t>records</a:t>
            </a:r>
            <a:r>
              <a:rPr lang="pl-PL" sz="3200" dirty="0">
                <a:solidFill>
                  <a:schemeClr val="bg1"/>
                </a:solidFill>
              </a:rPr>
              <a:t>.</a:t>
            </a:r>
          </a:p>
          <a:p>
            <a:r>
              <a:rPr lang="pl-PL" sz="3200" dirty="0" err="1">
                <a:solidFill>
                  <a:schemeClr val="bg1"/>
                </a:solidFill>
              </a:rPr>
              <a:t>Store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streams</a:t>
            </a:r>
            <a:r>
              <a:rPr lang="pl-PL" sz="3200" dirty="0">
                <a:solidFill>
                  <a:schemeClr val="bg1"/>
                </a:solidFill>
              </a:rPr>
              <a:t> of </a:t>
            </a:r>
            <a:r>
              <a:rPr lang="pl-PL" sz="3200" dirty="0" err="1">
                <a:solidFill>
                  <a:schemeClr val="bg1"/>
                </a:solidFill>
              </a:rPr>
              <a:t>records</a:t>
            </a:r>
            <a:r>
              <a:rPr lang="pl-PL" sz="3200" dirty="0">
                <a:solidFill>
                  <a:schemeClr val="bg1"/>
                </a:solidFill>
              </a:rPr>
              <a:t> in a </a:t>
            </a:r>
            <a:r>
              <a:rPr lang="pl-PL" sz="3200" dirty="0" err="1">
                <a:solidFill>
                  <a:schemeClr val="bg1"/>
                </a:solidFill>
              </a:rPr>
              <a:t>fault</a:t>
            </a:r>
            <a:r>
              <a:rPr lang="pl-PL" sz="3200" dirty="0">
                <a:solidFill>
                  <a:schemeClr val="bg1"/>
                </a:solidFill>
              </a:rPr>
              <a:t>-tolerant </a:t>
            </a:r>
            <a:r>
              <a:rPr lang="pl-PL" sz="3200" dirty="0" err="1">
                <a:solidFill>
                  <a:schemeClr val="bg1"/>
                </a:solidFill>
              </a:rPr>
              <a:t>way</a:t>
            </a:r>
            <a:r>
              <a:rPr lang="pl-PL" sz="3200" dirty="0">
                <a:solidFill>
                  <a:schemeClr val="bg1"/>
                </a:solidFill>
              </a:rPr>
              <a:t>.</a:t>
            </a:r>
          </a:p>
          <a:p>
            <a:r>
              <a:rPr lang="pl-PL" sz="3200" dirty="0" err="1">
                <a:solidFill>
                  <a:schemeClr val="bg1"/>
                </a:solidFill>
              </a:rPr>
              <a:t>Process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streams</a:t>
            </a:r>
            <a:r>
              <a:rPr lang="pl-PL" sz="3200" dirty="0">
                <a:solidFill>
                  <a:schemeClr val="bg1"/>
                </a:solidFill>
              </a:rPr>
              <a:t> of </a:t>
            </a:r>
            <a:r>
              <a:rPr lang="pl-PL" sz="3200" dirty="0" err="1">
                <a:solidFill>
                  <a:schemeClr val="bg1"/>
                </a:solidFill>
              </a:rPr>
              <a:t>records</a:t>
            </a:r>
            <a:r>
              <a:rPr lang="pl-PL" sz="3200" dirty="0">
                <a:solidFill>
                  <a:schemeClr val="bg1"/>
                </a:solidFill>
              </a:rPr>
              <a:t> as </a:t>
            </a:r>
            <a:r>
              <a:rPr lang="pl-PL" sz="3200" dirty="0" err="1">
                <a:solidFill>
                  <a:schemeClr val="bg1"/>
                </a:solidFill>
              </a:rPr>
              <a:t>they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occur</a:t>
            </a:r>
            <a:r>
              <a:rPr lang="pl-PL" sz="3200" dirty="0">
                <a:solidFill>
                  <a:schemeClr val="bg1"/>
                </a:solidFill>
              </a:rPr>
              <a:t>.</a:t>
            </a:r>
            <a:endParaRPr lang="pl-PL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90716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C739E4B-57CC-1A45-9F45-2F0920123D1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7823" b="7908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7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000" dirty="0">
                <a:solidFill>
                  <a:srgbClr val="FFFFFF"/>
                </a:solidFill>
              </a:rPr>
              <a:t>Kafka concepts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34150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Records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 err="1">
                <a:solidFill>
                  <a:schemeClr val="bg1"/>
                </a:solidFill>
              </a:rPr>
              <a:t>Records</a:t>
            </a:r>
            <a:r>
              <a:rPr lang="pl-PL" dirty="0">
                <a:solidFill>
                  <a:schemeClr val="bg1"/>
                </a:solidFill>
              </a:rPr>
              <a:t> = </a:t>
            </a:r>
            <a:r>
              <a:rPr lang="pl-PL" dirty="0" err="1">
                <a:solidFill>
                  <a:schemeClr val="bg1"/>
                </a:solidFill>
              </a:rPr>
              <a:t>message</a:t>
            </a:r>
            <a:r>
              <a:rPr lang="pl-PL" dirty="0">
                <a:solidFill>
                  <a:schemeClr val="bg1"/>
                </a:solidFill>
              </a:rPr>
              <a:t> = event</a:t>
            </a:r>
          </a:p>
          <a:p>
            <a:r>
              <a:rPr lang="pl-PL" dirty="0" err="1">
                <a:solidFill>
                  <a:schemeClr val="bg1"/>
                </a:solidFill>
              </a:rPr>
              <a:t>Each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record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consists</a:t>
            </a:r>
            <a:r>
              <a:rPr lang="pl-PL" dirty="0">
                <a:solidFill>
                  <a:schemeClr val="bg1"/>
                </a:solidFill>
              </a:rPr>
              <a:t> of a </a:t>
            </a:r>
            <a:r>
              <a:rPr lang="pl-PL" dirty="0" err="1">
                <a:solidFill>
                  <a:schemeClr val="bg1"/>
                </a:solidFill>
              </a:rPr>
              <a:t>key</a:t>
            </a:r>
            <a:r>
              <a:rPr lang="pl-PL" dirty="0">
                <a:solidFill>
                  <a:schemeClr val="bg1"/>
                </a:solidFill>
              </a:rPr>
              <a:t>, a </a:t>
            </a:r>
            <a:r>
              <a:rPr lang="pl-PL" dirty="0" err="1">
                <a:solidFill>
                  <a:schemeClr val="bg1"/>
                </a:solidFill>
              </a:rPr>
              <a:t>value</a:t>
            </a:r>
            <a:r>
              <a:rPr lang="pl-PL" dirty="0">
                <a:solidFill>
                  <a:schemeClr val="bg1"/>
                </a:solidFill>
              </a:rPr>
              <a:t>, and a </a:t>
            </a:r>
            <a:r>
              <a:rPr lang="pl-PL" dirty="0" err="1">
                <a:solidFill>
                  <a:schemeClr val="bg1"/>
                </a:solidFill>
              </a:rPr>
              <a:t>timestamp</a:t>
            </a:r>
            <a:r>
              <a:rPr lang="pl-PL" dirty="0">
                <a:solidFill>
                  <a:schemeClr val="bg1"/>
                </a:solidFill>
              </a:rPr>
              <a:t>.</a:t>
            </a:r>
          </a:p>
          <a:p>
            <a:r>
              <a:rPr lang="pl-PL" sz="2800" dirty="0" err="1">
                <a:solidFill>
                  <a:schemeClr val="bg1"/>
                </a:solidFill>
              </a:rPr>
              <a:t>Categorized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into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Topics</a:t>
            </a:r>
            <a:endParaRPr lang="pl-PL" sz="2800" dirty="0">
              <a:solidFill>
                <a:schemeClr val="bg1"/>
              </a:solidFill>
            </a:endParaRPr>
          </a:p>
          <a:p>
            <a:r>
              <a:rPr lang="pl-PL" dirty="0">
                <a:solidFill>
                  <a:schemeClr val="bg1"/>
                </a:solidFill>
              </a:rPr>
              <a:t>Message = </a:t>
            </a:r>
            <a:r>
              <a:rPr lang="pl-PL" dirty="0" err="1">
                <a:solidFill>
                  <a:schemeClr val="bg1"/>
                </a:solidFill>
              </a:rPr>
              <a:t>byte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array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 err="1">
                <a:solidFill>
                  <a:schemeClr val="bg1"/>
                </a:solidFill>
              </a:rPr>
              <a:t>S</a:t>
            </a:r>
            <a:r>
              <a:rPr lang="pl-PL" sz="2800" dirty="0" err="1">
                <a:solidFill>
                  <a:schemeClr val="bg1"/>
                </a:solidFill>
              </a:rPr>
              <a:t>erializer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is</a:t>
            </a:r>
            <a:r>
              <a:rPr lang="pl-PL" sz="2800" dirty="0">
                <a:solidFill>
                  <a:schemeClr val="bg1"/>
                </a:solidFill>
              </a:rPr>
              <a:t> not </a:t>
            </a:r>
            <a:r>
              <a:rPr lang="pl-PL" sz="2800" dirty="0" err="1">
                <a:solidFill>
                  <a:schemeClr val="bg1"/>
                </a:solidFill>
              </a:rPr>
              <a:t>necessary</a:t>
            </a:r>
            <a:endParaRPr lang="pl-PL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93613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Topics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A </a:t>
            </a:r>
            <a:r>
              <a:rPr lang="pl-PL" dirty="0" err="1">
                <a:solidFill>
                  <a:schemeClr val="bg1"/>
                </a:solidFill>
              </a:rPr>
              <a:t>topic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is</a:t>
            </a:r>
            <a:r>
              <a:rPr lang="pl-PL" dirty="0">
                <a:solidFill>
                  <a:schemeClr val="bg1"/>
                </a:solidFill>
              </a:rPr>
              <a:t> a </a:t>
            </a:r>
            <a:r>
              <a:rPr lang="pl-PL" dirty="0" err="1">
                <a:solidFill>
                  <a:schemeClr val="bg1"/>
                </a:solidFill>
              </a:rPr>
              <a:t>category</a:t>
            </a:r>
            <a:r>
              <a:rPr lang="pl-PL" dirty="0">
                <a:solidFill>
                  <a:schemeClr val="bg1"/>
                </a:solidFill>
              </a:rPr>
              <a:t> to </a:t>
            </a:r>
            <a:r>
              <a:rPr lang="pl-PL" dirty="0" err="1">
                <a:solidFill>
                  <a:schemeClr val="bg1"/>
                </a:solidFill>
              </a:rPr>
              <a:t>which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records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published</a:t>
            </a:r>
            <a:r>
              <a:rPr lang="pl-PL" dirty="0">
                <a:solidFill>
                  <a:schemeClr val="bg1"/>
                </a:solidFill>
              </a:rPr>
              <a:t>.</a:t>
            </a:r>
          </a:p>
          <a:p>
            <a:r>
              <a:rPr lang="pl-PL" dirty="0" err="1">
                <a:solidFill>
                  <a:schemeClr val="bg1"/>
                </a:solidFill>
              </a:rPr>
              <a:t>Producers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write</a:t>
            </a:r>
            <a:r>
              <a:rPr lang="pl-PL" dirty="0">
                <a:solidFill>
                  <a:schemeClr val="bg1"/>
                </a:solidFill>
              </a:rPr>
              <a:t> data to </a:t>
            </a:r>
            <a:r>
              <a:rPr lang="pl-PL" dirty="0" err="1">
                <a:solidFill>
                  <a:schemeClr val="bg1"/>
                </a:solidFill>
              </a:rPr>
              <a:t>topics</a:t>
            </a:r>
            <a:r>
              <a:rPr lang="pl-PL" dirty="0">
                <a:solidFill>
                  <a:schemeClr val="bg1"/>
                </a:solidFill>
              </a:rPr>
              <a:t> and </a:t>
            </a:r>
            <a:r>
              <a:rPr lang="pl-PL" dirty="0" err="1">
                <a:solidFill>
                  <a:schemeClr val="bg1"/>
                </a:solidFill>
              </a:rPr>
              <a:t>consumers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read</a:t>
            </a:r>
            <a:r>
              <a:rPr lang="pl-PL" dirty="0">
                <a:solidFill>
                  <a:schemeClr val="bg1"/>
                </a:solidFill>
              </a:rPr>
              <a:t> from </a:t>
            </a:r>
            <a:r>
              <a:rPr lang="pl-PL" dirty="0" err="1">
                <a:solidFill>
                  <a:schemeClr val="bg1"/>
                </a:solidFill>
              </a:rPr>
              <a:t>them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 err="1">
                <a:solidFill>
                  <a:schemeClr val="bg1"/>
                </a:solidFill>
              </a:rPr>
              <a:t>Topics</a:t>
            </a:r>
            <a:r>
              <a:rPr lang="pl-PL" dirty="0">
                <a:solidFill>
                  <a:schemeClr val="bg1"/>
                </a:solidFill>
              </a:rPr>
              <a:t> in Kafka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always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multi-subscriber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sz="2800" dirty="0" err="1">
                <a:solidFill>
                  <a:schemeClr val="bg1"/>
                </a:solidFill>
              </a:rPr>
              <a:t>Topics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are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partitioned</a:t>
            </a:r>
            <a:endParaRPr lang="pl-PL" sz="2800" dirty="0">
              <a:solidFill>
                <a:schemeClr val="bg1"/>
              </a:solidFill>
            </a:endParaRPr>
          </a:p>
          <a:p>
            <a:r>
              <a:rPr lang="pl-PL" dirty="0" err="1">
                <a:solidFill>
                  <a:schemeClr val="bg1"/>
                </a:solidFill>
              </a:rPr>
              <a:t>Topics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persistent</a:t>
            </a:r>
            <a:r>
              <a:rPr lang="pl-PL" dirty="0">
                <a:solidFill>
                  <a:schemeClr val="bg1"/>
                </a:solidFill>
              </a:rPr>
              <a:t> – </a:t>
            </a:r>
            <a:r>
              <a:rPr lang="pl-PL" dirty="0" err="1">
                <a:solidFill>
                  <a:schemeClr val="bg1"/>
                </a:solidFill>
              </a:rPr>
              <a:t>records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stored</a:t>
            </a:r>
            <a:r>
              <a:rPr lang="pl-PL" dirty="0">
                <a:solidFill>
                  <a:schemeClr val="bg1"/>
                </a:solidFill>
              </a:rPr>
              <a:t> on the </a:t>
            </a:r>
            <a:r>
              <a:rPr lang="pl-PL" dirty="0" err="1">
                <a:solidFill>
                  <a:schemeClr val="bg1"/>
                </a:solidFill>
              </a:rPr>
              <a:t>disk</a:t>
            </a:r>
            <a:endParaRPr lang="pl-PL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31024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 dirty="0">
              <a:solidFill>
                <a:schemeClr val="bg1"/>
              </a:solidFill>
            </a:endParaRP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AEF9F3BF-A2A2-814B-8E99-6731A2000D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09422" y="1127038"/>
            <a:ext cx="7173155" cy="4603924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3E9C3D3-B6CF-D74E-80E3-17C43304B1D6}"/>
              </a:ext>
            </a:extLst>
          </p:cNvPr>
          <p:cNvSpPr txBox="1"/>
          <p:nvPr/>
        </p:nvSpPr>
        <p:spPr>
          <a:xfrm>
            <a:off x="2509422" y="6123543"/>
            <a:ext cx="3800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Source: </a:t>
            </a:r>
            <a:r>
              <a:rPr lang="pl-PL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https://kafka.apache.org/intro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89837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Partitions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sz="2800" dirty="0" err="1">
                <a:solidFill>
                  <a:schemeClr val="bg1"/>
                </a:solidFill>
              </a:rPr>
              <a:t>Each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topic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has</a:t>
            </a:r>
            <a:r>
              <a:rPr lang="pl-PL" sz="2800" dirty="0">
                <a:solidFill>
                  <a:schemeClr val="bg1"/>
                </a:solidFill>
              </a:rPr>
              <a:t> one </a:t>
            </a:r>
            <a:r>
              <a:rPr lang="pl-PL" sz="2800" dirty="0" err="1">
                <a:solidFill>
                  <a:schemeClr val="bg1"/>
                </a:solidFill>
              </a:rPr>
              <a:t>or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more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partitions</a:t>
            </a:r>
            <a:endParaRPr lang="pl-PL" sz="2800" dirty="0">
              <a:solidFill>
                <a:schemeClr val="bg1"/>
              </a:solidFill>
            </a:endParaRPr>
          </a:p>
          <a:p>
            <a:r>
              <a:rPr lang="pl-PL" dirty="0">
                <a:solidFill>
                  <a:schemeClr val="bg1"/>
                </a:solidFill>
              </a:rPr>
              <a:t>Order </a:t>
            </a:r>
            <a:r>
              <a:rPr lang="pl-PL" dirty="0" err="1">
                <a:solidFill>
                  <a:schemeClr val="bg1"/>
                </a:solidFill>
              </a:rPr>
              <a:t>is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preserved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within</a:t>
            </a:r>
            <a:r>
              <a:rPr lang="pl-PL" dirty="0">
                <a:solidFill>
                  <a:schemeClr val="bg1"/>
                </a:solidFill>
              </a:rPr>
              <a:t> single </a:t>
            </a:r>
            <a:r>
              <a:rPr lang="pl-PL" dirty="0" err="1">
                <a:solidFill>
                  <a:schemeClr val="bg1"/>
                </a:solidFill>
              </a:rPr>
              <a:t>partition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 err="1">
                <a:solidFill>
                  <a:schemeClr val="bg1"/>
                </a:solidFill>
              </a:rPr>
              <a:t>Partitions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replicated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across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cluster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 err="1">
                <a:solidFill>
                  <a:schemeClr val="bg1"/>
                </a:solidFill>
              </a:rPr>
              <a:t>Records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added</a:t>
            </a:r>
            <a:r>
              <a:rPr lang="pl-PL" dirty="0">
                <a:solidFill>
                  <a:schemeClr val="bg1"/>
                </a:solidFill>
              </a:rPr>
              <a:t> to the </a:t>
            </a:r>
            <a:r>
              <a:rPr lang="pl-PL" dirty="0" err="1">
                <a:solidFill>
                  <a:schemeClr val="bg1"/>
                </a:solidFill>
              </a:rPr>
              <a:t>very</a:t>
            </a:r>
            <a:r>
              <a:rPr lang="pl-PL" dirty="0">
                <a:solidFill>
                  <a:schemeClr val="bg1"/>
                </a:solidFill>
              </a:rPr>
              <a:t> end of </a:t>
            </a:r>
            <a:r>
              <a:rPr lang="pl-PL" dirty="0" err="1">
                <a:solidFill>
                  <a:schemeClr val="bg1"/>
                </a:solidFill>
              </a:rPr>
              <a:t>each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partitions</a:t>
            </a:r>
            <a:endParaRPr lang="pl-PL" dirty="0">
              <a:solidFill>
                <a:schemeClr val="bg1"/>
              </a:solidFill>
            </a:endParaRPr>
          </a:p>
          <a:p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0411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1019</TotalTime>
  <Words>585</Words>
  <Application>Microsoft Macintosh PowerPoint</Application>
  <PresentationFormat>Widescreen</PresentationFormat>
  <Paragraphs>102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Arial</vt:lpstr>
      <vt:lpstr>Calibri</vt:lpstr>
      <vt:lpstr>Calibri Light</vt:lpstr>
      <vt:lpstr>Roboto</vt:lpstr>
      <vt:lpstr>Roboto Medium</vt:lpstr>
      <vt:lpstr>Office Theme</vt:lpstr>
      <vt:lpstr>Apache Kafka Basics</vt:lpstr>
      <vt:lpstr>Kafka Basics Agenda</vt:lpstr>
      <vt:lpstr>What is Kafka?</vt:lpstr>
      <vt:lpstr>What is Kafka?</vt:lpstr>
      <vt:lpstr>Kafka concepts</vt:lpstr>
      <vt:lpstr>Records</vt:lpstr>
      <vt:lpstr>Topics</vt:lpstr>
      <vt:lpstr>PowerPoint Presentation</vt:lpstr>
      <vt:lpstr>Partitions</vt:lpstr>
      <vt:lpstr>Partition Offset</vt:lpstr>
      <vt:lpstr>Replicas</vt:lpstr>
      <vt:lpstr>Brokers</vt:lpstr>
      <vt:lpstr>Cluster</vt:lpstr>
      <vt:lpstr>Zookeeper</vt:lpstr>
      <vt:lpstr>Kafka Features</vt:lpstr>
      <vt:lpstr>Multi Tenancy</vt:lpstr>
      <vt:lpstr>Geo Replication</vt:lpstr>
      <vt:lpstr>Guarantees</vt:lpstr>
      <vt:lpstr>Retention</vt:lpstr>
      <vt:lpstr>Log Compaction</vt:lpstr>
      <vt:lpstr>Log Compaction</vt:lpstr>
      <vt:lpstr>Kafka API</vt:lpstr>
      <vt:lpstr>Producer API</vt:lpstr>
      <vt:lpstr>Consumer API</vt:lpstr>
      <vt:lpstr>Streams API</vt:lpstr>
      <vt:lpstr>Connector API</vt:lpstr>
      <vt:lpstr>Thanks!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Apache Kafka Basics</dc:title>
  <dc:creator>Dyminski, Mateusz (Nokia - PL/Wroclaw)</dc:creator>
  <cp:lastModifiedBy>Dyminski, Mateusz (Nokia - PL/Wroclaw)</cp:lastModifiedBy>
  <cp:revision>2</cp:revision>
  <dcterms:created xsi:type="dcterms:W3CDTF">2019-07-07T14:40:32Z</dcterms:created>
  <dcterms:modified xsi:type="dcterms:W3CDTF">2019-07-08T16:30:55Z</dcterms:modified>
</cp:coreProperties>
</file>